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notesMasterIdLst>
    <p:notesMasterId r:id="rId34"/>
  </p:notesMasterIdLst>
  <p:sldIdLst>
    <p:sldId id="328" r:id="rId2"/>
    <p:sldId id="330" r:id="rId3"/>
    <p:sldId id="329" r:id="rId4"/>
    <p:sldId id="294" r:id="rId5"/>
    <p:sldId id="336" r:id="rId6"/>
    <p:sldId id="333" r:id="rId7"/>
    <p:sldId id="306" r:id="rId8"/>
    <p:sldId id="331" r:id="rId9"/>
    <p:sldId id="334" r:id="rId10"/>
    <p:sldId id="332" r:id="rId11"/>
    <p:sldId id="310" r:id="rId12"/>
    <p:sldId id="337" r:id="rId13"/>
    <p:sldId id="335" r:id="rId14"/>
    <p:sldId id="312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56" r:id="rId25"/>
    <p:sldId id="357" r:id="rId26"/>
    <p:sldId id="349" r:id="rId27"/>
    <p:sldId id="350" r:id="rId28"/>
    <p:sldId id="351" r:id="rId29"/>
    <p:sldId id="352" r:id="rId30"/>
    <p:sldId id="353" r:id="rId31"/>
    <p:sldId id="354" r:id="rId32"/>
    <p:sldId id="355" r:id="rId33"/>
  </p:sldIdLst>
  <p:sldSz cx="12192000" cy="6858000"/>
  <p:notesSz cx="13716000" cy="2438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BF6"/>
    <a:srgbClr val="202C8F"/>
    <a:srgbClr val="FDFBF6"/>
    <a:srgbClr val="AAC4E9"/>
    <a:srgbClr val="F5CDCE"/>
    <a:srgbClr val="DF8C8C"/>
    <a:srgbClr val="D4D593"/>
    <a:srgbClr val="E6F0FE"/>
    <a:srgbClr val="CDBE8A"/>
    <a:srgbClr val="F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09" autoAdjust="0"/>
  </p:normalViewPr>
  <p:slideViewPr>
    <p:cSldViewPr snapToGrid="0" snapToObjects="1">
      <p:cViewPr varScale="1">
        <p:scale>
          <a:sx n="71" d="100"/>
          <a:sy n="71" d="100"/>
        </p:scale>
        <p:origin x="576" y="66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8" d="100"/>
        <a:sy n="108" d="100"/>
      </p:scale>
      <p:origin x="0" y="-58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AB874B-A49E-DA41-8CEB-EE8DB6E7742A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A79DC9-1E0E-1E41-9649-4C0AE9E795BB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Attitude </a:t>
          </a:r>
          <a:r>
            <a: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(learning to be) 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C40110-3C8E-E44A-83CA-DC665E412DFC}" type="parTrans" cxnId="{C486FCDB-8794-DD47-BCD3-A90D548B81BA}">
      <dgm:prSet/>
      <dgm:spPr/>
      <dgm:t>
        <a:bodyPr/>
        <a:lstStyle/>
        <a:p>
          <a:endParaRPr lang="en-US"/>
        </a:p>
      </dgm:t>
    </dgm:pt>
    <dgm:pt modelId="{A8F1C3BE-0BF6-9D48-B7E1-260EC60D3E50}" type="sibTrans" cxnId="{C486FCDB-8794-DD47-BCD3-A90D548B81BA}">
      <dgm:prSet/>
      <dgm:spPr/>
      <dgm:t>
        <a:bodyPr/>
        <a:lstStyle/>
        <a:p>
          <a:endParaRPr lang="en-US"/>
        </a:p>
      </dgm:t>
    </dgm:pt>
    <dgm:pt modelId="{A76A653B-C517-B840-A3A7-E825703783DA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Skills </a:t>
          </a:r>
          <a:r>
            <a: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(learning to do)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ED2F29-B395-EA43-A8D1-525E0FA44192}" type="parTrans" cxnId="{2674BA91-4797-1B44-B8FA-4DF3FE02AE9C}">
      <dgm:prSet/>
      <dgm:spPr/>
      <dgm:t>
        <a:bodyPr/>
        <a:lstStyle/>
        <a:p>
          <a:endParaRPr lang="en-US"/>
        </a:p>
      </dgm:t>
    </dgm:pt>
    <dgm:pt modelId="{E58983E1-8BF4-3841-B3B2-FF351DB6B5DC}" type="sibTrans" cxnId="{2674BA91-4797-1B44-B8FA-4DF3FE02AE9C}">
      <dgm:prSet/>
      <dgm:spPr/>
      <dgm:t>
        <a:bodyPr/>
        <a:lstStyle/>
        <a:p>
          <a:endParaRPr lang="en-US"/>
        </a:p>
      </dgm:t>
    </dgm:pt>
    <dgm:pt modelId="{5DD662FC-29C5-C944-95A2-1871733B2AF7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Knowledge </a:t>
          </a:r>
          <a:r>
            <a: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(learning to know)</a:t>
          </a:r>
          <a:r>
            <a: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E9791D74-6D58-FF48-B19F-73354B29441E}" type="parTrans" cxnId="{CBE7AC5C-5FF6-AC45-AC74-BC1CA94850DC}">
      <dgm:prSet/>
      <dgm:spPr/>
      <dgm:t>
        <a:bodyPr/>
        <a:lstStyle/>
        <a:p>
          <a:endParaRPr lang="en-US"/>
        </a:p>
      </dgm:t>
    </dgm:pt>
    <dgm:pt modelId="{13500627-62EC-A24E-8A90-170ECFC4BAEE}" type="sibTrans" cxnId="{CBE7AC5C-5FF6-AC45-AC74-BC1CA94850DC}">
      <dgm:prSet/>
      <dgm:spPr/>
      <dgm:t>
        <a:bodyPr/>
        <a:lstStyle/>
        <a:p>
          <a:endParaRPr lang="en-US"/>
        </a:p>
      </dgm:t>
    </dgm:pt>
    <dgm:pt modelId="{04609DAD-3C19-3349-BA6D-27FBBA1291EE}" type="pres">
      <dgm:prSet presAssocID="{F6AB874B-A49E-DA41-8CEB-EE8DB6E774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07206BE5-F8EA-8F48-B310-38D93DC090EE}" type="pres">
      <dgm:prSet presAssocID="{89A79DC9-1E0E-1E41-9649-4C0AE9E795BB}" presName="parentLin" presStyleCnt="0"/>
      <dgm:spPr/>
    </dgm:pt>
    <dgm:pt modelId="{0B911070-5F67-A240-9CA9-6F8A3624FCF8}" type="pres">
      <dgm:prSet presAssocID="{89A79DC9-1E0E-1E41-9649-4C0AE9E795BB}" presName="parentLeftMargin" presStyleLbl="node1" presStyleIdx="0" presStyleCnt="3"/>
      <dgm:spPr/>
      <dgm:t>
        <a:bodyPr/>
        <a:lstStyle/>
        <a:p>
          <a:pPr rtl="1"/>
          <a:endParaRPr lang="ar-SA"/>
        </a:p>
      </dgm:t>
    </dgm:pt>
    <dgm:pt modelId="{A20F2584-AD87-6E49-9034-D1C4AF08B219}" type="pres">
      <dgm:prSet presAssocID="{89A79DC9-1E0E-1E41-9649-4C0AE9E795B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C76866A-2567-9843-BF84-89235DEE2D5A}" type="pres">
      <dgm:prSet presAssocID="{89A79DC9-1E0E-1E41-9649-4C0AE9E795BB}" presName="negativeSpace" presStyleCnt="0"/>
      <dgm:spPr/>
    </dgm:pt>
    <dgm:pt modelId="{01E60F51-D01A-2742-9B85-9A5136AD2841}" type="pres">
      <dgm:prSet presAssocID="{89A79DC9-1E0E-1E41-9649-4C0AE9E795BB}" presName="childText" presStyleLbl="conFgAcc1" presStyleIdx="0" presStyleCnt="3">
        <dgm:presLayoutVars>
          <dgm:bulletEnabled val="1"/>
        </dgm:presLayoutVars>
      </dgm:prSet>
      <dgm:spPr/>
    </dgm:pt>
    <dgm:pt modelId="{5AEBE83E-CDA4-734C-92F0-A9E036E86EDC}" type="pres">
      <dgm:prSet presAssocID="{A8F1C3BE-0BF6-9D48-B7E1-260EC60D3E50}" presName="spaceBetweenRectangles" presStyleCnt="0"/>
      <dgm:spPr/>
    </dgm:pt>
    <dgm:pt modelId="{2AE1CC76-50A3-1047-BFEE-ABFD28E1E18A}" type="pres">
      <dgm:prSet presAssocID="{A76A653B-C517-B840-A3A7-E825703783DA}" presName="parentLin" presStyleCnt="0"/>
      <dgm:spPr/>
    </dgm:pt>
    <dgm:pt modelId="{BF962B69-9512-A94D-B070-96EB6F72EBF6}" type="pres">
      <dgm:prSet presAssocID="{A76A653B-C517-B840-A3A7-E825703783DA}" presName="parentLeftMargin" presStyleLbl="node1" presStyleIdx="0" presStyleCnt="3"/>
      <dgm:spPr/>
      <dgm:t>
        <a:bodyPr/>
        <a:lstStyle/>
        <a:p>
          <a:pPr rtl="1"/>
          <a:endParaRPr lang="ar-SA"/>
        </a:p>
      </dgm:t>
    </dgm:pt>
    <dgm:pt modelId="{8DDECF6D-BA42-CF4B-8649-8C932FC19E36}" type="pres">
      <dgm:prSet presAssocID="{A76A653B-C517-B840-A3A7-E825703783D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8B7C7C8-D176-CC48-994B-DCC41C7F8060}" type="pres">
      <dgm:prSet presAssocID="{A76A653B-C517-B840-A3A7-E825703783DA}" presName="negativeSpace" presStyleCnt="0"/>
      <dgm:spPr/>
    </dgm:pt>
    <dgm:pt modelId="{2E4CB96E-0DB3-E443-8015-B2D2FB49DF7B}" type="pres">
      <dgm:prSet presAssocID="{A76A653B-C517-B840-A3A7-E825703783DA}" presName="childText" presStyleLbl="conFgAcc1" presStyleIdx="1" presStyleCnt="3">
        <dgm:presLayoutVars>
          <dgm:bulletEnabled val="1"/>
        </dgm:presLayoutVars>
      </dgm:prSet>
      <dgm:spPr/>
    </dgm:pt>
    <dgm:pt modelId="{BDC51748-A990-A44E-A2D7-736EC4C0FE74}" type="pres">
      <dgm:prSet presAssocID="{E58983E1-8BF4-3841-B3B2-FF351DB6B5DC}" presName="spaceBetweenRectangles" presStyleCnt="0"/>
      <dgm:spPr/>
    </dgm:pt>
    <dgm:pt modelId="{4CEF29E1-500E-3E45-A34A-58AE15708BEC}" type="pres">
      <dgm:prSet presAssocID="{5DD662FC-29C5-C944-95A2-1871733B2AF7}" presName="parentLin" presStyleCnt="0"/>
      <dgm:spPr/>
    </dgm:pt>
    <dgm:pt modelId="{34B22B96-7164-1241-AB81-17B2C5528FCF}" type="pres">
      <dgm:prSet presAssocID="{5DD662FC-29C5-C944-95A2-1871733B2AF7}" presName="parentLeftMargin" presStyleLbl="node1" presStyleIdx="1" presStyleCnt="3"/>
      <dgm:spPr/>
      <dgm:t>
        <a:bodyPr/>
        <a:lstStyle/>
        <a:p>
          <a:pPr rtl="1"/>
          <a:endParaRPr lang="ar-SA"/>
        </a:p>
      </dgm:t>
    </dgm:pt>
    <dgm:pt modelId="{B55BE524-144A-C741-9D17-7DEFC221182D}" type="pres">
      <dgm:prSet presAssocID="{5DD662FC-29C5-C944-95A2-1871733B2AF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4E27E43-C90E-9948-9544-CFCC1ADFD6F3}" type="pres">
      <dgm:prSet presAssocID="{5DD662FC-29C5-C944-95A2-1871733B2AF7}" presName="negativeSpace" presStyleCnt="0"/>
      <dgm:spPr/>
    </dgm:pt>
    <dgm:pt modelId="{1EB8B307-3656-D14B-BE65-701FA638D6CD}" type="pres">
      <dgm:prSet presAssocID="{5DD662FC-29C5-C944-95A2-1871733B2AF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486FCDB-8794-DD47-BCD3-A90D548B81BA}" srcId="{F6AB874B-A49E-DA41-8CEB-EE8DB6E7742A}" destId="{89A79DC9-1E0E-1E41-9649-4C0AE9E795BB}" srcOrd="0" destOrd="0" parTransId="{81C40110-3C8E-E44A-83CA-DC665E412DFC}" sibTransId="{A8F1C3BE-0BF6-9D48-B7E1-260EC60D3E50}"/>
    <dgm:cxn modelId="{57CB9A7B-3D9E-0246-AD79-90421BBAE988}" type="presOf" srcId="{F6AB874B-A49E-DA41-8CEB-EE8DB6E7742A}" destId="{04609DAD-3C19-3349-BA6D-27FBBA1291EE}" srcOrd="0" destOrd="0" presId="urn:microsoft.com/office/officeart/2005/8/layout/list1"/>
    <dgm:cxn modelId="{776F695A-DAA5-F84B-8D52-062A111B71F1}" type="presOf" srcId="{5DD662FC-29C5-C944-95A2-1871733B2AF7}" destId="{B55BE524-144A-C741-9D17-7DEFC221182D}" srcOrd="1" destOrd="0" presId="urn:microsoft.com/office/officeart/2005/8/layout/list1"/>
    <dgm:cxn modelId="{2674BA91-4797-1B44-B8FA-4DF3FE02AE9C}" srcId="{F6AB874B-A49E-DA41-8CEB-EE8DB6E7742A}" destId="{A76A653B-C517-B840-A3A7-E825703783DA}" srcOrd="1" destOrd="0" parTransId="{9FED2F29-B395-EA43-A8D1-525E0FA44192}" sibTransId="{E58983E1-8BF4-3841-B3B2-FF351DB6B5DC}"/>
    <dgm:cxn modelId="{82638449-8E4C-8C43-877C-ED2F8BA99291}" type="presOf" srcId="{89A79DC9-1E0E-1E41-9649-4C0AE9E795BB}" destId="{0B911070-5F67-A240-9CA9-6F8A3624FCF8}" srcOrd="0" destOrd="0" presId="urn:microsoft.com/office/officeart/2005/8/layout/list1"/>
    <dgm:cxn modelId="{08C07952-FC6D-F644-B6A8-8A5F7E1F1F9B}" type="presOf" srcId="{89A79DC9-1E0E-1E41-9649-4C0AE9E795BB}" destId="{A20F2584-AD87-6E49-9034-D1C4AF08B219}" srcOrd="1" destOrd="0" presId="urn:microsoft.com/office/officeart/2005/8/layout/list1"/>
    <dgm:cxn modelId="{EC3DEC51-9C08-434F-A21E-C833DD403ACB}" type="presOf" srcId="{A76A653B-C517-B840-A3A7-E825703783DA}" destId="{BF962B69-9512-A94D-B070-96EB6F72EBF6}" srcOrd="0" destOrd="0" presId="urn:microsoft.com/office/officeart/2005/8/layout/list1"/>
    <dgm:cxn modelId="{67C07193-281B-AB43-8AE7-B294E756077D}" type="presOf" srcId="{5DD662FC-29C5-C944-95A2-1871733B2AF7}" destId="{34B22B96-7164-1241-AB81-17B2C5528FCF}" srcOrd="0" destOrd="0" presId="urn:microsoft.com/office/officeart/2005/8/layout/list1"/>
    <dgm:cxn modelId="{CBE7AC5C-5FF6-AC45-AC74-BC1CA94850DC}" srcId="{F6AB874B-A49E-DA41-8CEB-EE8DB6E7742A}" destId="{5DD662FC-29C5-C944-95A2-1871733B2AF7}" srcOrd="2" destOrd="0" parTransId="{E9791D74-6D58-FF48-B19F-73354B29441E}" sibTransId="{13500627-62EC-A24E-8A90-170ECFC4BAEE}"/>
    <dgm:cxn modelId="{1BB1A1FE-F84F-4C42-846B-5DF0781C3BF9}" type="presOf" srcId="{A76A653B-C517-B840-A3A7-E825703783DA}" destId="{8DDECF6D-BA42-CF4B-8649-8C932FC19E36}" srcOrd="1" destOrd="0" presId="urn:microsoft.com/office/officeart/2005/8/layout/list1"/>
    <dgm:cxn modelId="{3FCD9B69-4824-E042-9DF5-605DEB01320C}" type="presParOf" srcId="{04609DAD-3C19-3349-BA6D-27FBBA1291EE}" destId="{07206BE5-F8EA-8F48-B310-38D93DC090EE}" srcOrd="0" destOrd="0" presId="urn:microsoft.com/office/officeart/2005/8/layout/list1"/>
    <dgm:cxn modelId="{924C0364-5D96-1A4F-938B-9B033621FDE8}" type="presParOf" srcId="{07206BE5-F8EA-8F48-B310-38D93DC090EE}" destId="{0B911070-5F67-A240-9CA9-6F8A3624FCF8}" srcOrd="0" destOrd="0" presId="urn:microsoft.com/office/officeart/2005/8/layout/list1"/>
    <dgm:cxn modelId="{D8A453DC-A0FF-5143-891C-DF44AA1A8D05}" type="presParOf" srcId="{07206BE5-F8EA-8F48-B310-38D93DC090EE}" destId="{A20F2584-AD87-6E49-9034-D1C4AF08B219}" srcOrd="1" destOrd="0" presId="urn:microsoft.com/office/officeart/2005/8/layout/list1"/>
    <dgm:cxn modelId="{F2A09892-2B6D-9647-AEAF-ED65D292259D}" type="presParOf" srcId="{04609DAD-3C19-3349-BA6D-27FBBA1291EE}" destId="{BC76866A-2567-9843-BF84-89235DEE2D5A}" srcOrd="1" destOrd="0" presId="urn:microsoft.com/office/officeart/2005/8/layout/list1"/>
    <dgm:cxn modelId="{E0C3647E-6CE2-9443-836F-63FAC73238B2}" type="presParOf" srcId="{04609DAD-3C19-3349-BA6D-27FBBA1291EE}" destId="{01E60F51-D01A-2742-9B85-9A5136AD2841}" srcOrd="2" destOrd="0" presId="urn:microsoft.com/office/officeart/2005/8/layout/list1"/>
    <dgm:cxn modelId="{3AC26F68-A92B-044B-BC8E-9560DB421220}" type="presParOf" srcId="{04609DAD-3C19-3349-BA6D-27FBBA1291EE}" destId="{5AEBE83E-CDA4-734C-92F0-A9E036E86EDC}" srcOrd="3" destOrd="0" presId="urn:microsoft.com/office/officeart/2005/8/layout/list1"/>
    <dgm:cxn modelId="{CE69EF38-312D-AC47-AFD6-48E32837DB38}" type="presParOf" srcId="{04609DAD-3C19-3349-BA6D-27FBBA1291EE}" destId="{2AE1CC76-50A3-1047-BFEE-ABFD28E1E18A}" srcOrd="4" destOrd="0" presId="urn:microsoft.com/office/officeart/2005/8/layout/list1"/>
    <dgm:cxn modelId="{6356650B-9990-D94C-A3F1-6F47CC6D15FD}" type="presParOf" srcId="{2AE1CC76-50A3-1047-BFEE-ABFD28E1E18A}" destId="{BF962B69-9512-A94D-B070-96EB6F72EBF6}" srcOrd="0" destOrd="0" presId="urn:microsoft.com/office/officeart/2005/8/layout/list1"/>
    <dgm:cxn modelId="{53E860E4-FDAB-5A49-9DCA-075EA662B1D4}" type="presParOf" srcId="{2AE1CC76-50A3-1047-BFEE-ABFD28E1E18A}" destId="{8DDECF6D-BA42-CF4B-8649-8C932FC19E36}" srcOrd="1" destOrd="0" presId="urn:microsoft.com/office/officeart/2005/8/layout/list1"/>
    <dgm:cxn modelId="{3C09D23A-3848-D242-8D1F-FD31FA1A684C}" type="presParOf" srcId="{04609DAD-3C19-3349-BA6D-27FBBA1291EE}" destId="{D8B7C7C8-D176-CC48-994B-DCC41C7F8060}" srcOrd="5" destOrd="0" presId="urn:microsoft.com/office/officeart/2005/8/layout/list1"/>
    <dgm:cxn modelId="{3830AC00-A4FB-C945-B177-69993FA5A98A}" type="presParOf" srcId="{04609DAD-3C19-3349-BA6D-27FBBA1291EE}" destId="{2E4CB96E-0DB3-E443-8015-B2D2FB49DF7B}" srcOrd="6" destOrd="0" presId="urn:microsoft.com/office/officeart/2005/8/layout/list1"/>
    <dgm:cxn modelId="{B9B66451-BFEB-9E4D-BA8D-B858E6CBE647}" type="presParOf" srcId="{04609DAD-3C19-3349-BA6D-27FBBA1291EE}" destId="{BDC51748-A990-A44E-A2D7-736EC4C0FE74}" srcOrd="7" destOrd="0" presId="urn:microsoft.com/office/officeart/2005/8/layout/list1"/>
    <dgm:cxn modelId="{B4A208F9-4E88-904E-9D5C-422CCD1F398E}" type="presParOf" srcId="{04609DAD-3C19-3349-BA6D-27FBBA1291EE}" destId="{4CEF29E1-500E-3E45-A34A-58AE15708BEC}" srcOrd="8" destOrd="0" presId="urn:microsoft.com/office/officeart/2005/8/layout/list1"/>
    <dgm:cxn modelId="{D85611DB-136D-5F4B-86C9-7D1D97F46E07}" type="presParOf" srcId="{4CEF29E1-500E-3E45-A34A-58AE15708BEC}" destId="{34B22B96-7164-1241-AB81-17B2C5528FCF}" srcOrd="0" destOrd="0" presId="urn:microsoft.com/office/officeart/2005/8/layout/list1"/>
    <dgm:cxn modelId="{3333BF2D-7B99-F94C-A5A6-BCAC684CC941}" type="presParOf" srcId="{4CEF29E1-500E-3E45-A34A-58AE15708BEC}" destId="{B55BE524-144A-C741-9D17-7DEFC221182D}" srcOrd="1" destOrd="0" presId="urn:microsoft.com/office/officeart/2005/8/layout/list1"/>
    <dgm:cxn modelId="{8ADE788A-F140-5D42-AA20-82E4BD74B8C3}" type="presParOf" srcId="{04609DAD-3C19-3349-BA6D-27FBBA1291EE}" destId="{B4E27E43-C90E-9948-9544-CFCC1ADFD6F3}" srcOrd="9" destOrd="0" presId="urn:microsoft.com/office/officeart/2005/8/layout/list1"/>
    <dgm:cxn modelId="{BA5E0D25-FFC7-B54D-92AE-EF4BD91B46A9}" type="presParOf" srcId="{04609DAD-3C19-3349-BA6D-27FBBA1291EE}" destId="{1EB8B307-3656-D14B-BE65-701FA638D6C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ACC0DD-7CD3-4329-BB5D-88ADE20E9E4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5F33EF1F-4082-4462-BE82-25D5BE79FBFC}">
      <dgm:prSet phldrT="[Text]" custT="1"/>
      <dgm:spPr/>
      <dgm:t>
        <a:bodyPr/>
        <a:lstStyle/>
        <a:p>
          <a:pPr rtl="0"/>
          <a:endParaRPr lang="ar-EG" sz="1400" dirty="0">
            <a:solidFill>
              <a:srgbClr val="0070C0"/>
            </a:solidFill>
          </a:endParaRPr>
        </a:p>
      </dgm:t>
    </dgm:pt>
    <dgm:pt modelId="{EE31B0C7-DFAC-4034-9E16-04271985490E}" type="parTrans" cxnId="{CAE70F51-447A-407D-8BE3-C23D6015D946}">
      <dgm:prSet/>
      <dgm:spPr/>
      <dgm:t>
        <a:bodyPr/>
        <a:lstStyle/>
        <a:p>
          <a:pPr rtl="1"/>
          <a:endParaRPr lang="ar-EG"/>
        </a:p>
      </dgm:t>
    </dgm:pt>
    <dgm:pt modelId="{21E5F5E5-A690-48E8-963F-AF8610868B2B}" type="sibTrans" cxnId="{CAE70F51-447A-407D-8BE3-C23D6015D946}">
      <dgm:prSet/>
      <dgm:spPr/>
      <dgm:t>
        <a:bodyPr/>
        <a:lstStyle/>
        <a:p>
          <a:pPr rtl="1"/>
          <a:endParaRPr lang="ar-EG"/>
        </a:p>
      </dgm:t>
    </dgm:pt>
    <dgm:pt modelId="{F61C2011-5DA0-449B-A335-B9EF4A0800AC}">
      <dgm:prSet phldrT="[Text]" custT="1"/>
      <dgm:spPr/>
      <dgm:t>
        <a:bodyPr/>
        <a:lstStyle/>
        <a:p>
          <a:pPr algn="l" rtl="0"/>
          <a:r>
            <a:rPr lang="en-US" sz="2400" b="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Field Competencies.</a:t>
          </a:r>
          <a:endParaRPr lang="ar-EG" sz="2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CD1A72-6CF3-458B-9AB6-F3066E52994B}" type="parTrans" cxnId="{B6F11A7E-8758-4972-8E74-A6019783B131}">
      <dgm:prSet/>
      <dgm:spPr/>
      <dgm:t>
        <a:bodyPr/>
        <a:lstStyle/>
        <a:p>
          <a:pPr rtl="1"/>
          <a:endParaRPr lang="ar-EG"/>
        </a:p>
      </dgm:t>
    </dgm:pt>
    <dgm:pt modelId="{0514896D-B6F2-4B62-B9D9-66C18B262782}" type="sibTrans" cxnId="{B6F11A7E-8758-4972-8E74-A6019783B131}">
      <dgm:prSet/>
      <dgm:spPr/>
      <dgm:t>
        <a:bodyPr/>
        <a:lstStyle/>
        <a:p>
          <a:pPr rtl="1"/>
          <a:endParaRPr lang="ar-EG"/>
        </a:p>
      </dgm:t>
    </dgm:pt>
    <dgm:pt modelId="{8100A15F-DFE5-442D-92FC-E77BCA83A549}">
      <dgm:prSet phldrT="[Text]" custT="1"/>
      <dgm:spPr/>
      <dgm:t>
        <a:bodyPr/>
        <a:lstStyle/>
        <a:p>
          <a:pPr algn="l" rtl="0"/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Social-Cultural Competencies.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</dgm:t>
    </dgm:pt>
    <dgm:pt modelId="{B05DC583-5443-4906-97A7-369C5B68B957}" type="parTrans" cxnId="{6D8F3EF4-7D35-4047-A818-63D7F09F170B}">
      <dgm:prSet/>
      <dgm:spPr/>
      <dgm:t>
        <a:bodyPr/>
        <a:lstStyle/>
        <a:p>
          <a:pPr rtl="1"/>
          <a:endParaRPr lang="ar-EG"/>
        </a:p>
      </dgm:t>
    </dgm:pt>
    <dgm:pt modelId="{F3BD6A46-7F3E-4FD3-8046-636674CAC6E4}" type="sibTrans" cxnId="{6D8F3EF4-7D35-4047-A818-63D7F09F170B}">
      <dgm:prSet/>
      <dgm:spPr/>
      <dgm:t>
        <a:bodyPr/>
        <a:lstStyle/>
        <a:p>
          <a:pPr rtl="1"/>
          <a:endParaRPr lang="ar-EG"/>
        </a:p>
      </dgm:t>
    </dgm:pt>
    <dgm:pt modelId="{490C4300-2C39-400C-9D59-9F312652AE28}">
      <dgm:prSet phldrT="[Text]" custT="1"/>
      <dgm:spPr/>
      <dgm:t>
        <a:bodyPr/>
        <a:lstStyle/>
        <a:p>
          <a:pPr rtl="1"/>
          <a:endParaRPr lang="ar-EG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8E6CAB-3893-44A7-BD8D-641B2573DBE1}" type="parTrans" cxnId="{8B03E83D-883B-4BA3-B033-10E794855070}">
      <dgm:prSet/>
      <dgm:spPr/>
      <dgm:t>
        <a:bodyPr/>
        <a:lstStyle/>
        <a:p>
          <a:pPr rtl="1"/>
          <a:endParaRPr lang="ar-EG"/>
        </a:p>
      </dgm:t>
    </dgm:pt>
    <dgm:pt modelId="{69942946-AB0F-4DB7-A420-2E1BD4E4E265}" type="sibTrans" cxnId="{8B03E83D-883B-4BA3-B033-10E794855070}">
      <dgm:prSet/>
      <dgm:spPr/>
      <dgm:t>
        <a:bodyPr/>
        <a:lstStyle/>
        <a:p>
          <a:pPr rtl="1"/>
          <a:endParaRPr lang="ar-EG"/>
        </a:p>
      </dgm:t>
    </dgm:pt>
    <dgm:pt modelId="{EF7683AC-89D9-439D-A62D-E8BAB5EEBD5E}">
      <dgm:prSet phldrT="[Text]" custT="1"/>
      <dgm:spPr/>
      <dgm:t>
        <a:bodyPr/>
        <a:lstStyle/>
        <a:p>
          <a:pPr algn="l" rtl="0"/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Communication Competencies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</dgm:t>
    </dgm:pt>
    <dgm:pt modelId="{20094AF0-3BF2-41AD-9967-219D75FC9BDE}" type="parTrans" cxnId="{933C1081-030B-4164-9565-433094D8372D}">
      <dgm:prSet/>
      <dgm:spPr/>
      <dgm:t>
        <a:bodyPr/>
        <a:lstStyle/>
        <a:p>
          <a:pPr rtl="1"/>
          <a:endParaRPr lang="ar-EG"/>
        </a:p>
      </dgm:t>
    </dgm:pt>
    <dgm:pt modelId="{D8EA3413-804C-406B-B156-3AB61466DB9A}" type="sibTrans" cxnId="{933C1081-030B-4164-9565-433094D8372D}">
      <dgm:prSet/>
      <dgm:spPr/>
      <dgm:t>
        <a:bodyPr/>
        <a:lstStyle/>
        <a:p>
          <a:pPr rtl="1"/>
          <a:endParaRPr lang="ar-EG"/>
        </a:p>
      </dgm:t>
    </dgm:pt>
    <dgm:pt modelId="{DDB17432-EC56-4013-89B0-E3413B5D1715}">
      <dgm:prSet phldrT="[Text]" custT="1"/>
      <dgm:spPr/>
      <dgm:t>
        <a:bodyPr/>
        <a:lstStyle/>
        <a:p>
          <a:pPr algn="l" rtl="0"/>
          <a:r>
            <a:rPr lang="en-US" sz="2400" b="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Research Competencies. </a:t>
          </a:r>
          <a:endParaRPr lang="ar-EG" sz="2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5C05ED-DB91-40F9-B13B-5B715CA3FCE2}" type="parTrans" cxnId="{652B8E91-7DE1-4871-913B-8CC42EC837C1}">
      <dgm:prSet/>
      <dgm:spPr/>
      <dgm:t>
        <a:bodyPr/>
        <a:lstStyle/>
        <a:p>
          <a:pPr rtl="1"/>
          <a:endParaRPr lang="ar-EG"/>
        </a:p>
      </dgm:t>
    </dgm:pt>
    <dgm:pt modelId="{263D88F2-4523-4B38-BBB0-A88AFF3D846A}" type="sibTrans" cxnId="{652B8E91-7DE1-4871-913B-8CC42EC837C1}">
      <dgm:prSet/>
      <dgm:spPr/>
      <dgm:t>
        <a:bodyPr/>
        <a:lstStyle/>
        <a:p>
          <a:pPr rtl="1"/>
          <a:endParaRPr lang="ar-EG"/>
        </a:p>
      </dgm:t>
    </dgm:pt>
    <dgm:pt modelId="{1E7371DB-1E6B-4E58-B185-31EB0EA125EA}">
      <dgm:prSet phldrT="[Text]" custT="1"/>
      <dgm:spPr/>
      <dgm:t>
        <a:bodyPr/>
        <a:lstStyle/>
        <a:p>
          <a:pPr algn="l" rtl="0"/>
          <a:r>
            <a:rPr lang="en-US" sz="2400" b="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Curriculum Competencies</a:t>
          </a:r>
          <a:endParaRPr lang="ar-EG" sz="2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FC6ED8-7F16-4401-A4C2-EB4E2C61320B}" type="parTrans" cxnId="{BF8ED84D-A739-4E83-AB0D-D8E6E3BDA9F9}">
      <dgm:prSet/>
      <dgm:spPr/>
      <dgm:t>
        <a:bodyPr/>
        <a:lstStyle/>
        <a:p>
          <a:pPr rtl="1"/>
          <a:endParaRPr lang="ar-EG"/>
        </a:p>
      </dgm:t>
    </dgm:pt>
    <dgm:pt modelId="{9B13E870-5C09-4F7F-9921-947728747B69}" type="sibTrans" cxnId="{BF8ED84D-A739-4E83-AB0D-D8E6E3BDA9F9}">
      <dgm:prSet/>
      <dgm:spPr/>
      <dgm:t>
        <a:bodyPr/>
        <a:lstStyle/>
        <a:p>
          <a:pPr rtl="1"/>
          <a:endParaRPr lang="ar-EG"/>
        </a:p>
      </dgm:t>
    </dgm:pt>
    <dgm:pt modelId="{22D94D8E-762A-4B9D-A8F2-848BA747DB46}">
      <dgm:prSet phldrT="[Text]" custT="1"/>
      <dgm:spPr/>
      <dgm:t>
        <a:bodyPr/>
        <a:lstStyle/>
        <a:p>
          <a:pPr algn="l" rtl="0"/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Emotional Competencies.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</dgm:t>
    </dgm:pt>
    <dgm:pt modelId="{2C36C163-B6D0-4575-8C24-9E0FBA5F9BE6}" type="parTrans" cxnId="{8D3D613A-84C0-42CD-B685-5CCDEED9BF9F}">
      <dgm:prSet/>
      <dgm:spPr/>
      <dgm:t>
        <a:bodyPr/>
        <a:lstStyle/>
        <a:p>
          <a:pPr rtl="1"/>
          <a:endParaRPr lang="ar-EG"/>
        </a:p>
      </dgm:t>
    </dgm:pt>
    <dgm:pt modelId="{5B8172EF-44FF-42EC-B470-6DDF7406F806}" type="sibTrans" cxnId="{8D3D613A-84C0-42CD-B685-5CCDEED9BF9F}">
      <dgm:prSet/>
      <dgm:spPr/>
      <dgm:t>
        <a:bodyPr/>
        <a:lstStyle/>
        <a:p>
          <a:pPr rtl="1"/>
          <a:endParaRPr lang="ar-EG"/>
        </a:p>
      </dgm:t>
    </dgm:pt>
    <dgm:pt modelId="{1315366F-14C8-40D9-B6F5-7A348A308C9B}">
      <dgm:prSet phldrT="[Text]" custT="1"/>
      <dgm:spPr/>
      <dgm:t>
        <a:bodyPr/>
        <a:lstStyle/>
        <a:p>
          <a:pPr algn="l" rtl="0"/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Lifelong Learning Competencies.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</dgm:t>
    </dgm:pt>
    <dgm:pt modelId="{503B144E-1811-4D58-A213-E3B75B9D559C}" type="sibTrans" cxnId="{63A7A0F8-EC44-43A7-8C82-4BB63771343A}">
      <dgm:prSet/>
      <dgm:spPr/>
      <dgm:t>
        <a:bodyPr/>
        <a:lstStyle/>
        <a:p>
          <a:pPr rtl="1"/>
          <a:endParaRPr lang="ar-EG"/>
        </a:p>
      </dgm:t>
    </dgm:pt>
    <dgm:pt modelId="{EE00FC67-7184-4E91-B962-87A01F7BB0B4}" type="parTrans" cxnId="{63A7A0F8-EC44-43A7-8C82-4BB63771343A}">
      <dgm:prSet/>
      <dgm:spPr/>
      <dgm:t>
        <a:bodyPr/>
        <a:lstStyle/>
        <a:p>
          <a:pPr rtl="1"/>
          <a:endParaRPr lang="ar-EG"/>
        </a:p>
      </dgm:t>
    </dgm:pt>
    <dgm:pt modelId="{B7DBF741-68C7-405B-86E4-82FE1D9D4850}">
      <dgm:prSet phldrT="[Text]" custT="1"/>
      <dgm:spPr/>
      <dgm:t>
        <a:bodyPr/>
        <a:lstStyle/>
        <a:p>
          <a:pPr rtl="1"/>
          <a:endParaRPr lang="ar-EG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5A4D60-5DA5-4E0E-98A6-83A302EC8407}" type="sibTrans" cxnId="{55471655-B482-4F15-8CEC-182166F22E57}">
      <dgm:prSet/>
      <dgm:spPr/>
      <dgm:t>
        <a:bodyPr/>
        <a:lstStyle/>
        <a:p>
          <a:pPr rtl="1"/>
          <a:endParaRPr lang="ar-EG"/>
        </a:p>
      </dgm:t>
    </dgm:pt>
    <dgm:pt modelId="{8FD20CEF-9ABA-419C-A6CC-55149F5A4CB8}" type="parTrans" cxnId="{55471655-B482-4F15-8CEC-182166F22E57}">
      <dgm:prSet/>
      <dgm:spPr/>
      <dgm:t>
        <a:bodyPr/>
        <a:lstStyle/>
        <a:p>
          <a:pPr rtl="1"/>
          <a:endParaRPr lang="ar-EG"/>
        </a:p>
      </dgm:t>
    </dgm:pt>
    <dgm:pt modelId="{FB31D23B-949C-4416-B326-2C482210CEE4}">
      <dgm:prSet phldrT="[Text]" custT="1"/>
      <dgm:spPr/>
      <dgm:t>
        <a:bodyPr/>
        <a:lstStyle/>
        <a:p>
          <a:pPr algn="l" rtl="0"/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Environmental Competencies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</dgm:t>
    </dgm:pt>
    <dgm:pt modelId="{1C2EA91F-E1D2-4D1A-9B08-AAB724ED7560}" type="parTrans" cxnId="{4D50AFB8-85ED-402B-915B-427BB4EF5A32}">
      <dgm:prSet/>
      <dgm:spPr/>
      <dgm:t>
        <a:bodyPr/>
        <a:lstStyle/>
        <a:p>
          <a:pPr rtl="1"/>
          <a:endParaRPr lang="ar-EG"/>
        </a:p>
      </dgm:t>
    </dgm:pt>
    <dgm:pt modelId="{000956DC-6BFB-4B9E-BE93-5F4B233E08EC}" type="sibTrans" cxnId="{4D50AFB8-85ED-402B-915B-427BB4EF5A32}">
      <dgm:prSet/>
      <dgm:spPr/>
      <dgm:t>
        <a:bodyPr/>
        <a:lstStyle/>
        <a:p>
          <a:pPr rtl="1"/>
          <a:endParaRPr lang="ar-EG"/>
        </a:p>
      </dgm:t>
    </dgm:pt>
    <dgm:pt modelId="{CFB74D72-4258-411A-8B8C-1D5BFE2A4D41}">
      <dgm:prSet phldrT="[Text]" custT="1"/>
      <dgm:spPr/>
      <dgm:t>
        <a:bodyPr/>
        <a:lstStyle/>
        <a:p>
          <a:pPr algn="l" rtl="0"/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Information Communication Technologies (ICT) Competencies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</dgm:t>
    </dgm:pt>
    <dgm:pt modelId="{12D6A386-D46E-450E-8D52-75D511290F42}" type="parTrans" cxnId="{42CB4EFB-B6DD-494D-850C-652601BE3B36}">
      <dgm:prSet/>
      <dgm:spPr/>
      <dgm:t>
        <a:bodyPr/>
        <a:lstStyle/>
        <a:p>
          <a:pPr rtl="1"/>
          <a:endParaRPr lang="ar-EG"/>
        </a:p>
      </dgm:t>
    </dgm:pt>
    <dgm:pt modelId="{A969070F-6340-41BB-AF65-5C8985D6AAF3}" type="sibTrans" cxnId="{42CB4EFB-B6DD-494D-850C-652601BE3B36}">
      <dgm:prSet/>
      <dgm:spPr/>
      <dgm:t>
        <a:bodyPr/>
        <a:lstStyle/>
        <a:p>
          <a:pPr rtl="1"/>
          <a:endParaRPr lang="ar-EG"/>
        </a:p>
      </dgm:t>
    </dgm:pt>
    <dgm:pt modelId="{B6FACCAE-2F55-4B5E-B7B5-AAC3C293902F}" type="pres">
      <dgm:prSet presAssocID="{CBACC0DD-7CD3-4329-BB5D-88ADE20E9E4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DF2EB1B3-3A48-4937-A325-83397DFCDB78}" type="pres">
      <dgm:prSet presAssocID="{5F33EF1F-4082-4462-BE82-25D5BE79FBFC}" presName="composite" presStyleCnt="0"/>
      <dgm:spPr/>
    </dgm:pt>
    <dgm:pt modelId="{CBE5FB01-A909-4C5C-BC09-ECFE92A8BEB2}" type="pres">
      <dgm:prSet presAssocID="{5F33EF1F-4082-4462-BE82-25D5BE79FBF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457FDB1-4E51-4528-9B63-412673F536BD}" type="pres">
      <dgm:prSet presAssocID="{5F33EF1F-4082-4462-BE82-25D5BE79FBF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550152D-7A05-4712-A97E-07A585741F1F}" type="pres">
      <dgm:prSet presAssocID="{21E5F5E5-A690-48E8-963F-AF8610868B2B}" presName="sp" presStyleCnt="0"/>
      <dgm:spPr/>
    </dgm:pt>
    <dgm:pt modelId="{A4A88A44-8353-420F-A8BD-9EDBE408CB47}" type="pres">
      <dgm:prSet presAssocID="{B7DBF741-68C7-405B-86E4-82FE1D9D4850}" presName="composite" presStyleCnt="0"/>
      <dgm:spPr/>
    </dgm:pt>
    <dgm:pt modelId="{4114E523-6B3F-4E9F-AE9A-A0E4A807E295}" type="pres">
      <dgm:prSet presAssocID="{B7DBF741-68C7-405B-86E4-82FE1D9D485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07F2777-9630-4D32-8B66-F7D06DE9934F}" type="pres">
      <dgm:prSet presAssocID="{B7DBF741-68C7-405B-86E4-82FE1D9D485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60E9877-BFCE-426B-BD77-EF49AFC4B9E1}" type="pres">
      <dgm:prSet presAssocID="{855A4D60-5DA5-4E0E-98A6-83A302EC8407}" presName="sp" presStyleCnt="0"/>
      <dgm:spPr/>
    </dgm:pt>
    <dgm:pt modelId="{80797EA7-A80D-4AA5-AEB9-7821235AE571}" type="pres">
      <dgm:prSet presAssocID="{490C4300-2C39-400C-9D59-9F312652AE28}" presName="composite" presStyleCnt="0"/>
      <dgm:spPr/>
    </dgm:pt>
    <dgm:pt modelId="{E97E0F68-2E7D-431E-8A86-4104C2555701}" type="pres">
      <dgm:prSet presAssocID="{490C4300-2C39-400C-9D59-9F312652AE2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59617E7-8047-47C6-86FA-CA3B0895B036}" type="pres">
      <dgm:prSet presAssocID="{490C4300-2C39-400C-9D59-9F312652AE2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A50AE1E1-B275-4969-99DF-0DF895EAB381}" type="presOf" srcId="{1E7371DB-1E6B-4E58-B185-31EB0EA125EA}" destId="{E457FDB1-4E51-4528-9B63-412673F536BD}" srcOrd="0" destOrd="2" presId="urn:microsoft.com/office/officeart/2005/8/layout/chevron2"/>
    <dgm:cxn modelId="{D4E74D17-019F-40BB-9BA2-FDFF39DDFF99}" type="presOf" srcId="{8100A15F-DFE5-442D-92FC-E77BCA83A549}" destId="{607F2777-9630-4D32-8B66-F7D06DE9934F}" srcOrd="0" destOrd="1" presId="urn:microsoft.com/office/officeart/2005/8/layout/chevron2"/>
    <dgm:cxn modelId="{8B03E83D-883B-4BA3-B033-10E794855070}" srcId="{CBACC0DD-7CD3-4329-BB5D-88ADE20E9E44}" destId="{490C4300-2C39-400C-9D59-9F312652AE28}" srcOrd="2" destOrd="0" parTransId="{568E6CAB-3893-44A7-BD8D-641B2573DBE1}" sibTransId="{69942946-AB0F-4DB7-A420-2E1BD4E4E265}"/>
    <dgm:cxn modelId="{CAE70F51-447A-407D-8BE3-C23D6015D946}" srcId="{CBACC0DD-7CD3-4329-BB5D-88ADE20E9E44}" destId="{5F33EF1F-4082-4462-BE82-25D5BE79FBFC}" srcOrd="0" destOrd="0" parTransId="{EE31B0C7-DFAC-4034-9E16-04271985490E}" sibTransId="{21E5F5E5-A690-48E8-963F-AF8610868B2B}"/>
    <dgm:cxn modelId="{BB6AA51F-C98A-4327-88BF-F512E4F7BCE1}" type="presOf" srcId="{EF7683AC-89D9-439D-A62D-E8BAB5EEBD5E}" destId="{959617E7-8047-47C6-86FA-CA3B0895B036}" srcOrd="0" destOrd="0" presId="urn:microsoft.com/office/officeart/2005/8/layout/chevron2"/>
    <dgm:cxn modelId="{4D50AFB8-85ED-402B-915B-427BB4EF5A32}" srcId="{490C4300-2C39-400C-9D59-9F312652AE28}" destId="{FB31D23B-949C-4416-B326-2C482210CEE4}" srcOrd="2" destOrd="0" parTransId="{1C2EA91F-E1D2-4D1A-9B08-AAB724ED7560}" sibTransId="{000956DC-6BFB-4B9E-BE93-5F4B233E08EC}"/>
    <dgm:cxn modelId="{8D3D613A-84C0-42CD-B685-5CCDEED9BF9F}" srcId="{B7DBF741-68C7-405B-86E4-82FE1D9D4850}" destId="{22D94D8E-762A-4B9D-A8F2-848BA747DB46}" srcOrd="2" destOrd="0" parTransId="{2C36C163-B6D0-4575-8C24-9E0FBA5F9BE6}" sibTransId="{5B8172EF-44FF-42EC-B470-6DDF7406F806}"/>
    <dgm:cxn modelId="{B6F11A7E-8758-4972-8E74-A6019783B131}" srcId="{5F33EF1F-4082-4462-BE82-25D5BE79FBFC}" destId="{F61C2011-5DA0-449B-A335-B9EF4A0800AC}" srcOrd="0" destOrd="0" parTransId="{2FCD1A72-6CF3-458B-9AB6-F3066E52994B}" sibTransId="{0514896D-B6F2-4B62-B9D9-66C18B262782}"/>
    <dgm:cxn modelId="{493417B2-5674-44B4-B329-EA3F019F62A9}" type="presOf" srcId="{1315366F-14C8-40D9-B6F5-7A348A308C9B}" destId="{607F2777-9630-4D32-8B66-F7D06DE9934F}" srcOrd="0" destOrd="0" presId="urn:microsoft.com/office/officeart/2005/8/layout/chevron2"/>
    <dgm:cxn modelId="{281E6E32-902A-4F53-A79D-2C66A70CA945}" type="presOf" srcId="{CFB74D72-4258-411A-8B8C-1D5BFE2A4D41}" destId="{959617E7-8047-47C6-86FA-CA3B0895B036}" srcOrd="0" destOrd="1" presId="urn:microsoft.com/office/officeart/2005/8/layout/chevron2"/>
    <dgm:cxn modelId="{BF8ED84D-A739-4E83-AB0D-D8E6E3BDA9F9}" srcId="{5F33EF1F-4082-4462-BE82-25D5BE79FBFC}" destId="{1E7371DB-1E6B-4E58-B185-31EB0EA125EA}" srcOrd="2" destOrd="0" parTransId="{E9FC6ED8-7F16-4401-A4C2-EB4E2C61320B}" sibTransId="{9B13E870-5C09-4F7F-9921-947728747B69}"/>
    <dgm:cxn modelId="{BFA9B03E-9363-4ED6-B22B-3191FA346321}" type="presOf" srcId="{B7DBF741-68C7-405B-86E4-82FE1D9D4850}" destId="{4114E523-6B3F-4E9F-AE9A-A0E4A807E295}" srcOrd="0" destOrd="0" presId="urn:microsoft.com/office/officeart/2005/8/layout/chevron2"/>
    <dgm:cxn modelId="{63A7A0F8-EC44-43A7-8C82-4BB63771343A}" srcId="{B7DBF741-68C7-405B-86E4-82FE1D9D4850}" destId="{1315366F-14C8-40D9-B6F5-7A348A308C9B}" srcOrd="0" destOrd="0" parTransId="{EE00FC67-7184-4E91-B962-87A01F7BB0B4}" sibTransId="{503B144E-1811-4D58-A213-E3B75B9D559C}"/>
    <dgm:cxn modelId="{50D6E75F-AAE1-4878-8F31-575155867772}" type="presOf" srcId="{FB31D23B-949C-4416-B326-2C482210CEE4}" destId="{959617E7-8047-47C6-86FA-CA3B0895B036}" srcOrd="0" destOrd="2" presId="urn:microsoft.com/office/officeart/2005/8/layout/chevron2"/>
    <dgm:cxn modelId="{933C1081-030B-4164-9565-433094D8372D}" srcId="{490C4300-2C39-400C-9D59-9F312652AE28}" destId="{EF7683AC-89D9-439D-A62D-E8BAB5EEBD5E}" srcOrd="0" destOrd="0" parTransId="{20094AF0-3BF2-41AD-9967-219D75FC9BDE}" sibTransId="{D8EA3413-804C-406B-B156-3AB61466DB9A}"/>
    <dgm:cxn modelId="{92EFD9C4-0EBA-41D8-AE8D-345D41919AF2}" type="presOf" srcId="{F61C2011-5DA0-449B-A335-B9EF4A0800AC}" destId="{E457FDB1-4E51-4528-9B63-412673F536BD}" srcOrd="0" destOrd="0" presId="urn:microsoft.com/office/officeart/2005/8/layout/chevron2"/>
    <dgm:cxn modelId="{09831938-1D20-4660-B2C3-FDC3447CE822}" type="presOf" srcId="{DDB17432-EC56-4013-89B0-E3413B5D1715}" destId="{E457FDB1-4E51-4528-9B63-412673F536BD}" srcOrd="0" destOrd="1" presId="urn:microsoft.com/office/officeart/2005/8/layout/chevron2"/>
    <dgm:cxn modelId="{C310F222-5BDE-4FAB-83C8-0F83CBFE65C2}" type="presOf" srcId="{490C4300-2C39-400C-9D59-9F312652AE28}" destId="{E97E0F68-2E7D-431E-8A86-4104C2555701}" srcOrd="0" destOrd="0" presId="urn:microsoft.com/office/officeart/2005/8/layout/chevron2"/>
    <dgm:cxn modelId="{55471655-B482-4F15-8CEC-182166F22E57}" srcId="{CBACC0DD-7CD3-4329-BB5D-88ADE20E9E44}" destId="{B7DBF741-68C7-405B-86E4-82FE1D9D4850}" srcOrd="1" destOrd="0" parTransId="{8FD20CEF-9ABA-419C-A6CC-55149F5A4CB8}" sibTransId="{855A4D60-5DA5-4E0E-98A6-83A302EC8407}"/>
    <dgm:cxn modelId="{535593DE-A189-4999-9248-070BA4417B24}" type="presOf" srcId="{5F33EF1F-4082-4462-BE82-25D5BE79FBFC}" destId="{CBE5FB01-A909-4C5C-BC09-ECFE92A8BEB2}" srcOrd="0" destOrd="0" presId="urn:microsoft.com/office/officeart/2005/8/layout/chevron2"/>
    <dgm:cxn modelId="{6D8F3EF4-7D35-4047-A818-63D7F09F170B}" srcId="{B7DBF741-68C7-405B-86E4-82FE1D9D4850}" destId="{8100A15F-DFE5-442D-92FC-E77BCA83A549}" srcOrd="1" destOrd="0" parTransId="{B05DC583-5443-4906-97A7-369C5B68B957}" sibTransId="{F3BD6A46-7F3E-4FD3-8046-636674CAC6E4}"/>
    <dgm:cxn modelId="{42CB4EFB-B6DD-494D-850C-652601BE3B36}" srcId="{490C4300-2C39-400C-9D59-9F312652AE28}" destId="{CFB74D72-4258-411A-8B8C-1D5BFE2A4D41}" srcOrd="1" destOrd="0" parTransId="{12D6A386-D46E-450E-8D52-75D511290F42}" sibTransId="{A969070F-6340-41BB-AF65-5C8985D6AAF3}"/>
    <dgm:cxn modelId="{E55A04E4-ACA5-4618-9F8D-0F8855DA4752}" type="presOf" srcId="{CBACC0DD-7CD3-4329-BB5D-88ADE20E9E44}" destId="{B6FACCAE-2F55-4B5E-B7B5-AAC3C293902F}" srcOrd="0" destOrd="0" presId="urn:microsoft.com/office/officeart/2005/8/layout/chevron2"/>
    <dgm:cxn modelId="{40D3545A-B4AD-49F6-81D9-9064A430DD2B}" type="presOf" srcId="{22D94D8E-762A-4B9D-A8F2-848BA747DB46}" destId="{607F2777-9630-4D32-8B66-F7D06DE9934F}" srcOrd="0" destOrd="2" presId="urn:microsoft.com/office/officeart/2005/8/layout/chevron2"/>
    <dgm:cxn modelId="{652B8E91-7DE1-4871-913B-8CC42EC837C1}" srcId="{5F33EF1F-4082-4462-BE82-25D5BE79FBFC}" destId="{DDB17432-EC56-4013-89B0-E3413B5D1715}" srcOrd="1" destOrd="0" parTransId="{685C05ED-DB91-40F9-B13B-5B715CA3FCE2}" sibTransId="{263D88F2-4523-4B38-BBB0-A88AFF3D846A}"/>
    <dgm:cxn modelId="{A9D5465D-22D2-491F-80F7-380DA4C3FB16}" type="presParOf" srcId="{B6FACCAE-2F55-4B5E-B7B5-AAC3C293902F}" destId="{DF2EB1B3-3A48-4937-A325-83397DFCDB78}" srcOrd="0" destOrd="0" presId="urn:microsoft.com/office/officeart/2005/8/layout/chevron2"/>
    <dgm:cxn modelId="{7F4B8922-B2FE-467C-A7DB-73F6F8B95603}" type="presParOf" srcId="{DF2EB1B3-3A48-4937-A325-83397DFCDB78}" destId="{CBE5FB01-A909-4C5C-BC09-ECFE92A8BEB2}" srcOrd="0" destOrd="0" presId="urn:microsoft.com/office/officeart/2005/8/layout/chevron2"/>
    <dgm:cxn modelId="{22E318BF-9E87-4449-B8DC-C50211E90081}" type="presParOf" srcId="{DF2EB1B3-3A48-4937-A325-83397DFCDB78}" destId="{E457FDB1-4E51-4528-9B63-412673F536BD}" srcOrd="1" destOrd="0" presId="urn:microsoft.com/office/officeart/2005/8/layout/chevron2"/>
    <dgm:cxn modelId="{82925755-15E0-4C5A-BC2F-BCCCA77EE7C2}" type="presParOf" srcId="{B6FACCAE-2F55-4B5E-B7B5-AAC3C293902F}" destId="{9550152D-7A05-4712-A97E-07A585741F1F}" srcOrd="1" destOrd="0" presId="urn:microsoft.com/office/officeart/2005/8/layout/chevron2"/>
    <dgm:cxn modelId="{9622A026-A73B-4503-AB7C-BDFD22FE700A}" type="presParOf" srcId="{B6FACCAE-2F55-4B5E-B7B5-AAC3C293902F}" destId="{A4A88A44-8353-420F-A8BD-9EDBE408CB47}" srcOrd="2" destOrd="0" presId="urn:microsoft.com/office/officeart/2005/8/layout/chevron2"/>
    <dgm:cxn modelId="{38393349-9C1C-43C0-ABD0-36E3C52021A9}" type="presParOf" srcId="{A4A88A44-8353-420F-A8BD-9EDBE408CB47}" destId="{4114E523-6B3F-4E9F-AE9A-A0E4A807E295}" srcOrd="0" destOrd="0" presId="urn:microsoft.com/office/officeart/2005/8/layout/chevron2"/>
    <dgm:cxn modelId="{326057FA-A023-4BF3-A3A3-408517403067}" type="presParOf" srcId="{A4A88A44-8353-420F-A8BD-9EDBE408CB47}" destId="{607F2777-9630-4D32-8B66-F7D06DE9934F}" srcOrd="1" destOrd="0" presId="urn:microsoft.com/office/officeart/2005/8/layout/chevron2"/>
    <dgm:cxn modelId="{6796E21A-D013-409E-B387-D260564ADBE9}" type="presParOf" srcId="{B6FACCAE-2F55-4B5E-B7B5-AAC3C293902F}" destId="{A60E9877-BFCE-426B-BD77-EF49AFC4B9E1}" srcOrd="3" destOrd="0" presId="urn:microsoft.com/office/officeart/2005/8/layout/chevron2"/>
    <dgm:cxn modelId="{1F5D9442-2625-4A80-BA04-985E122D53BE}" type="presParOf" srcId="{B6FACCAE-2F55-4B5E-B7B5-AAC3C293902F}" destId="{80797EA7-A80D-4AA5-AEB9-7821235AE571}" srcOrd="4" destOrd="0" presId="urn:microsoft.com/office/officeart/2005/8/layout/chevron2"/>
    <dgm:cxn modelId="{2CEC9A1D-21C2-4F60-9E59-4456267EB9EE}" type="presParOf" srcId="{80797EA7-A80D-4AA5-AEB9-7821235AE571}" destId="{E97E0F68-2E7D-431E-8A86-4104C2555701}" srcOrd="0" destOrd="0" presId="urn:microsoft.com/office/officeart/2005/8/layout/chevron2"/>
    <dgm:cxn modelId="{6E26446B-6714-4392-9F4E-98A0E0EFDFF7}" type="presParOf" srcId="{80797EA7-A80D-4AA5-AEB9-7821235AE571}" destId="{959617E7-8047-47C6-86FA-CA3B0895B03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60F51-D01A-2742-9B85-9A5136AD2841}">
      <dsp:nvSpPr>
        <dsp:cNvPr id="0" name=""/>
        <dsp:cNvSpPr/>
      </dsp:nvSpPr>
      <dsp:spPr>
        <a:xfrm>
          <a:off x="0" y="398759"/>
          <a:ext cx="1001871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0F2584-AD87-6E49-9034-D1C4AF08B219}">
      <dsp:nvSpPr>
        <dsp:cNvPr id="0" name=""/>
        <dsp:cNvSpPr/>
      </dsp:nvSpPr>
      <dsp:spPr>
        <a:xfrm>
          <a:off x="500935" y="59279"/>
          <a:ext cx="7013098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078" tIns="0" rIns="26507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Attitude </a:t>
          </a:r>
          <a:r>
            <a:rPr lang="en-US" sz="2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(learning to be) 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079" y="92423"/>
        <a:ext cx="6946810" cy="612672"/>
      </dsp:txXfrm>
    </dsp:sp>
    <dsp:sp modelId="{2E4CB96E-0DB3-E443-8015-B2D2FB49DF7B}">
      <dsp:nvSpPr>
        <dsp:cNvPr id="0" name=""/>
        <dsp:cNvSpPr/>
      </dsp:nvSpPr>
      <dsp:spPr>
        <a:xfrm>
          <a:off x="0" y="1442040"/>
          <a:ext cx="1001871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DECF6D-BA42-CF4B-8649-8C932FC19E36}">
      <dsp:nvSpPr>
        <dsp:cNvPr id="0" name=""/>
        <dsp:cNvSpPr/>
      </dsp:nvSpPr>
      <dsp:spPr>
        <a:xfrm>
          <a:off x="500935" y="1102559"/>
          <a:ext cx="7013098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078" tIns="0" rIns="26507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Skills </a:t>
          </a:r>
          <a:r>
            <a:rPr lang="en-US" sz="2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(learning to do)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079" y="1135703"/>
        <a:ext cx="6946810" cy="612672"/>
      </dsp:txXfrm>
    </dsp:sp>
    <dsp:sp modelId="{1EB8B307-3656-D14B-BE65-701FA638D6CD}">
      <dsp:nvSpPr>
        <dsp:cNvPr id="0" name=""/>
        <dsp:cNvSpPr/>
      </dsp:nvSpPr>
      <dsp:spPr>
        <a:xfrm>
          <a:off x="0" y="2485320"/>
          <a:ext cx="1001871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BE524-144A-C741-9D17-7DEFC221182D}">
      <dsp:nvSpPr>
        <dsp:cNvPr id="0" name=""/>
        <dsp:cNvSpPr/>
      </dsp:nvSpPr>
      <dsp:spPr>
        <a:xfrm>
          <a:off x="500935" y="2145840"/>
          <a:ext cx="7013098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078" tIns="0" rIns="26507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Knowledge </a:t>
          </a:r>
          <a:r>
            <a:rPr lang="en-US" sz="2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(learning to know)</a:t>
          </a:r>
          <a:r>
            <a:rPr lang="en-US" sz="2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534079" y="2178984"/>
        <a:ext cx="6946810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E5FB01-A909-4C5C-BC09-ECFE92A8BEB2}">
      <dsp:nvSpPr>
        <dsp:cNvPr id="0" name=""/>
        <dsp:cNvSpPr/>
      </dsp:nvSpPr>
      <dsp:spPr>
        <a:xfrm rot="5400000">
          <a:off x="-274026" y="276672"/>
          <a:ext cx="1826843" cy="12787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400" kern="1200" dirty="0">
            <a:solidFill>
              <a:srgbClr val="0070C0"/>
            </a:solidFill>
          </a:endParaRPr>
        </a:p>
      </dsp:txBody>
      <dsp:txXfrm rot="-5400000">
        <a:off x="1" y="642040"/>
        <a:ext cx="1278790" cy="548053"/>
      </dsp:txXfrm>
    </dsp:sp>
    <dsp:sp modelId="{E457FDB1-4E51-4528-9B63-412673F536BD}">
      <dsp:nvSpPr>
        <dsp:cNvPr id="0" name=""/>
        <dsp:cNvSpPr/>
      </dsp:nvSpPr>
      <dsp:spPr>
        <a:xfrm rot="5400000">
          <a:off x="5740285" y="-4458848"/>
          <a:ext cx="1187448" cy="101104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Field Competencies.</a:t>
          </a:r>
          <a:endParaRPr lang="ar-EG" sz="2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Research Competencies. </a:t>
          </a:r>
          <a:endParaRPr lang="ar-EG" sz="2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Curriculum Competencies</a:t>
          </a:r>
          <a:endParaRPr lang="ar-EG" sz="2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78791" y="60612"/>
        <a:ext cx="10052471" cy="1071516"/>
      </dsp:txXfrm>
    </dsp:sp>
    <dsp:sp modelId="{4114E523-6B3F-4E9F-AE9A-A0E4A807E295}">
      <dsp:nvSpPr>
        <dsp:cNvPr id="0" name=""/>
        <dsp:cNvSpPr/>
      </dsp:nvSpPr>
      <dsp:spPr>
        <a:xfrm rot="5400000">
          <a:off x="-274026" y="1911717"/>
          <a:ext cx="1826843" cy="12787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277085"/>
        <a:ext cx="1278790" cy="548053"/>
      </dsp:txXfrm>
    </dsp:sp>
    <dsp:sp modelId="{607F2777-9630-4D32-8B66-F7D06DE9934F}">
      <dsp:nvSpPr>
        <dsp:cNvPr id="0" name=""/>
        <dsp:cNvSpPr/>
      </dsp:nvSpPr>
      <dsp:spPr>
        <a:xfrm rot="5400000">
          <a:off x="5740285" y="-2823803"/>
          <a:ext cx="1187448" cy="101104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Lifelong Learning Competencies.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Social-Cultural Competencies.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Emotional Competencies.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</dsp:txBody>
      <dsp:txXfrm rot="-5400000">
        <a:off x="1278791" y="1695657"/>
        <a:ext cx="10052471" cy="1071516"/>
      </dsp:txXfrm>
    </dsp:sp>
    <dsp:sp modelId="{E97E0F68-2E7D-431E-8A86-4104C2555701}">
      <dsp:nvSpPr>
        <dsp:cNvPr id="0" name=""/>
        <dsp:cNvSpPr/>
      </dsp:nvSpPr>
      <dsp:spPr>
        <a:xfrm rot="5400000">
          <a:off x="-274026" y="3546761"/>
          <a:ext cx="1826843" cy="12787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912129"/>
        <a:ext cx="1278790" cy="548053"/>
      </dsp:txXfrm>
    </dsp:sp>
    <dsp:sp modelId="{959617E7-8047-47C6-86FA-CA3B0895B036}">
      <dsp:nvSpPr>
        <dsp:cNvPr id="0" name=""/>
        <dsp:cNvSpPr/>
      </dsp:nvSpPr>
      <dsp:spPr>
        <a:xfrm rot="5400000">
          <a:off x="5740285" y="-1188759"/>
          <a:ext cx="1187448" cy="101104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Communication Competencies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Information Communication Technologies (ICT) Competencies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rPr>
            <a:t>Environmental Competencies</a:t>
          </a:r>
          <a:endParaRPr lang="ar-EG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effectLst/>
            <a:latin typeface="Times New Roman" panose="02020603050405020304" pitchFamily="18" charset="0"/>
            <a:ea typeface="Calibri"/>
            <a:cs typeface="Times New Roman" panose="02020603050405020304" pitchFamily="18" charset="0"/>
          </a:endParaRPr>
        </a:p>
      </dsp:txBody>
      <dsp:txXfrm rot="-5400000">
        <a:off x="1278791" y="3330701"/>
        <a:ext cx="10052471" cy="1071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5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A4AB-54F0-8646-A2AD-4FA58974D211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Freeform: Shape 19">
            <a:extLst>
              <a:ext uri="{FF2B5EF4-FFF2-40B4-BE49-F238E27FC236}">
                <a16:creationId xmlns:a16="http://schemas.microsoft.com/office/drawing/2014/main" xmlns="" id="{BC7AD1CB-732C-A4F8-B89A-EE36E525F624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: Shape 17">
            <a:extLst>
              <a:ext uri="{FF2B5EF4-FFF2-40B4-BE49-F238E27FC236}">
                <a16:creationId xmlns:a16="http://schemas.microsoft.com/office/drawing/2014/main" xmlns="" id="{6AF9F38B-9DE1-77BE-56CE-047EEBE2C1F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40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53309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0403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9586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1403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66872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60255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22374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03595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975028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>
            <a:no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xmlns="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xmlns="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xmlns="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xmlns="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xmlns="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xmlns="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xmlns="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xmlns="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xmlns="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xmlns="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xmlns="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xmlns="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xmlns="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xmlns="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xmlns="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xmlns="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xmlns="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xmlns="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xmlns="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xmlns="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xmlns="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xmlns="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xmlns="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xmlns="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xmlns="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xmlns="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xmlns="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xmlns="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xmlns="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xmlns="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xmlns="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xmlns="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xmlns="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xmlns="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xmlns="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xmlns="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xmlns="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xmlns="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xmlns="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xmlns="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xmlns="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xmlns="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xmlns="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xmlns="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xmlns="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xmlns="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xmlns="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xmlns="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xmlns="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xmlns="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xmlns="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xmlns="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xmlns="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xmlns="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xmlns="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xmlns="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xmlns="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xmlns="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xmlns="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xmlns="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xmlns="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xmlns="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xmlns="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xmlns="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xmlns="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xmlns="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xmlns="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xmlns="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xmlns="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xmlns="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xmlns="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xmlns="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xmlns="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xmlns="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xmlns="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A4AB-54F0-8646-A2AD-4FA58974D211}" type="slidenum">
              <a:rPr lang="x-none" smtClean="0"/>
              <a:t>‹#›</a:t>
            </a:fld>
            <a:endParaRPr lang="x-none"/>
          </a:p>
        </p:txBody>
      </p:sp>
      <p:sp>
        <p:nvSpPr>
          <p:cNvPr id="7" name="Freeform: Shape 33">
            <a:extLst>
              <a:ext uri="{FF2B5EF4-FFF2-40B4-BE49-F238E27FC236}">
                <a16:creationId xmlns:a16="http://schemas.microsoft.com/office/drawing/2014/main" xmlns="" id="{012FCF2C-454C-D14B-5D3D-3EC206272796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45">
            <a:extLst>
              <a:ext uri="{FF2B5EF4-FFF2-40B4-BE49-F238E27FC236}">
                <a16:creationId xmlns:a16="http://schemas.microsoft.com/office/drawing/2014/main" xmlns="" id="{BA817C48-4CE9-4869-DBFA-EA8FD68C32AB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42">
            <a:extLst>
              <a:ext uri="{FF2B5EF4-FFF2-40B4-BE49-F238E27FC236}">
                <a16:creationId xmlns:a16="http://schemas.microsoft.com/office/drawing/2014/main" xmlns="" id="{6D243C1C-728D-A9E3-1412-7A4F3339F83B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reeform: Shape 48">
            <a:extLst>
              <a:ext uri="{FF2B5EF4-FFF2-40B4-BE49-F238E27FC236}">
                <a16:creationId xmlns:a16="http://schemas.microsoft.com/office/drawing/2014/main" xmlns="" id="{CAA25E47-F6E2-2EF8-21A3-A6DF075B69D6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39">
            <a:extLst>
              <a:ext uri="{FF2B5EF4-FFF2-40B4-BE49-F238E27FC236}">
                <a16:creationId xmlns:a16="http://schemas.microsoft.com/office/drawing/2014/main" xmlns="" id="{390BB056-2144-D774-2F5B-A2F75C84E21D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36">
            <a:extLst>
              <a:ext uri="{FF2B5EF4-FFF2-40B4-BE49-F238E27FC236}">
                <a16:creationId xmlns:a16="http://schemas.microsoft.com/office/drawing/2014/main" xmlns="" id="{2A3A4B41-1B19-0A79-12C4-D1BF1B751ACC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64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62919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Image 0" descr="preencoded.png">
            <a:extLst>
              <a:ext uri="{FF2B5EF4-FFF2-40B4-BE49-F238E27FC236}">
                <a16:creationId xmlns:a16="http://schemas.microsoft.com/office/drawing/2014/main" xmlns="" id="{EC7B7767-16BE-886C-ADE9-6CEA57EC3C37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xmlns="" id="{212D6024-37F3-1E3E-5691-4B10F701BD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2" name="Image 5" descr="preencoded.png">
            <a:extLst>
              <a:ext uri="{FF2B5EF4-FFF2-40B4-BE49-F238E27FC236}">
                <a16:creationId xmlns:a16="http://schemas.microsoft.com/office/drawing/2014/main" xmlns="" id="{32A0EEC4-0FFE-93B7-4766-67EC218DAEE8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6" descr="preencoded.png">
            <a:extLst>
              <a:ext uri="{FF2B5EF4-FFF2-40B4-BE49-F238E27FC236}">
                <a16:creationId xmlns:a16="http://schemas.microsoft.com/office/drawing/2014/main" xmlns="" id="{F1D696B3-C77C-5CCB-FC04-BA2D1766EEF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5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reeform: Shape 6">
            <a:extLst>
              <a:ext uri="{FF2B5EF4-FFF2-40B4-BE49-F238E27FC236}">
                <a16:creationId xmlns:a16="http://schemas.microsoft.com/office/drawing/2014/main" xmlns="" id="{0AAC4052-F716-BE46-D0ED-C1A50A99C043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8">
            <a:extLst>
              <a:ext uri="{FF2B5EF4-FFF2-40B4-BE49-F238E27FC236}">
                <a16:creationId xmlns:a16="http://schemas.microsoft.com/office/drawing/2014/main" xmlns="" id="{7029C032-F14B-0EF0-74CB-12B80E277F5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04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reeform: Shape 5">
            <a:extLst>
              <a:ext uri="{FF2B5EF4-FFF2-40B4-BE49-F238E27FC236}">
                <a16:creationId xmlns:a16="http://schemas.microsoft.com/office/drawing/2014/main" xmlns="" id="{5543FAE2-B4C2-4450-EFB2-11E1BE92151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7">
            <a:extLst>
              <a:ext uri="{FF2B5EF4-FFF2-40B4-BE49-F238E27FC236}">
                <a16:creationId xmlns:a16="http://schemas.microsoft.com/office/drawing/2014/main" xmlns="" id="{5EBD111C-D36C-3B83-025A-F2226648A3E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0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10">
            <a:extLst>
              <a:ext uri="{FF2B5EF4-FFF2-40B4-BE49-F238E27FC236}">
                <a16:creationId xmlns:a16="http://schemas.microsoft.com/office/drawing/2014/main" xmlns="" id="{DB83DB15-0888-FE11-B238-526E596A023D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4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10">
            <a:extLst>
              <a:ext uri="{FF2B5EF4-FFF2-40B4-BE49-F238E27FC236}">
                <a16:creationId xmlns:a16="http://schemas.microsoft.com/office/drawing/2014/main" xmlns="" id="{778E16BD-C255-2885-6562-AAF8BC1B3F06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5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820387D-9C39-1040-9B1C-E57DF148D3C9}" type="datetimeFigureOut">
              <a:rPr lang="x-none" smtClean="0"/>
              <a:t>5/8/2025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3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664" r:id="rId18"/>
    <p:sldLayoutId id="2147483667" r:id="rId19"/>
    <p:sldLayoutId id="2147483668" r:id="rId20"/>
    <p:sldLayoutId id="2147483669" r:id="rId21"/>
    <p:sldLayoutId id="2147483673" r:id="rId22"/>
    <p:sldLayoutId id="2147483671" r:id="rId23"/>
    <p:sldLayoutId id="2147483655" r:id="rId24"/>
    <p:sldLayoutId id="2147483674" r:id="rId25"/>
    <p:sldLayoutId id="2147483654" r:id="rId2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4BDCB6-0FDC-D11A-59B7-A611C44CD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Clinical Assessment in Nursing Education </a:t>
            </a:r>
            <a:r>
              <a:rPr lang="x-none" sz="2000" dirty="0"/>
              <a:t/>
            </a:r>
            <a:br>
              <a:rPr lang="x-none" sz="2000" dirty="0"/>
            </a:br>
            <a:endParaRPr lang="x-none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39C7A0-4ACC-FA7D-85EE-C3C543804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23795"/>
            <a:ext cx="10018713" cy="281441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28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 of Teacher Competence for Educational Assessment of Students</a:t>
            </a:r>
          </a:p>
          <a:p>
            <a:pPr marL="0" indent="0" algn="ctr">
              <a:buNone/>
            </a:pPr>
            <a:endParaRPr lang="en-US" sz="2400" cap="none" dirty="0"/>
          </a:p>
          <a:p>
            <a:pPr marL="0" indent="0" algn="ctr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Supervision of:</a:t>
            </a:r>
          </a:p>
          <a:p>
            <a:pPr mar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Karamalawy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Helmy</a:t>
            </a:r>
          </a:p>
          <a:p>
            <a:pPr mar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Ass. Prof Dr. Heba Ahmed</a:t>
            </a:r>
          </a:p>
          <a:p>
            <a:pPr marL="0" indent="0" algn="ctr">
              <a:lnSpc>
                <a:spcPct val="100000"/>
              </a:lnSpc>
              <a:spcAft>
                <a:spcPts val="800"/>
              </a:spcAft>
              <a:buNone/>
            </a:pPr>
            <a:endParaRPr lang="en-US" sz="2400" dirty="0"/>
          </a:p>
          <a:p>
            <a:pPr marL="0" indent="0" algn="ctr">
              <a:buNone/>
            </a:pPr>
            <a:endParaRPr lang="x-non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5274C7-60A1-F700-06D7-F4D6922E6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 descr="C:\Users\SoftLaptop\Desktop\images.jpg">
            <a:extLst>
              <a:ext uri="{FF2B5EF4-FFF2-40B4-BE49-F238E27FC236}">
                <a16:creationId xmlns:a16="http://schemas.microsoft.com/office/drawing/2014/main" xmlns="" id="{3711F83E-6F53-4AE2-0842-D6E5E9E4CC3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32091" cy="171123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SoftLaptop\Desktop\vWZAT2xaqG.png">
            <a:extLst>
              <a:ext uri="{FF2B5EF4-FFF2-40B4-BE49-F238E27FC236}">
                <a16:creationId xmlns:a16="http://schemas.microsoft.com/office/drawing/2014/main" xmlns="" id="{BFB6F364-5AE7-81DB-F940-4CCFA0853FF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4102" y="23583"/>
            <a:ext cx="1357842" cy="14932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335383" y="510539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2400" b="1" spc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 By:</a:t>
            </a:r>
          </a:p>
          <a:p>
            <a:pPr lvl="0" algn="ctr"/>
            <a:r>
              <a:rPr lang="en-US" sz="2400" b="1" spc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 </a:t>
            </a:r>
            <a:r>
              <a:rPr lang="en-US" sz="2000" spc="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Gawabreh</a:t>
            </a:r>
            <a:r>
              <a:rPr lang="en-US" sz="2000" spc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en-US" sz="2000" spc="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Mahran</a:t>
            </a:r>
            <a:r>
              <a:rPr lang="en-US" sz="2000" spc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Nasrallah</a:t>
            </a:r>
            <a:endParaRPr lang="ar-SA" sz="2000" spc="1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2000" spc="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Abdallah </a:t>
            </a:r>
            <a:r>
              <a:rPr lang="en-US" sz="2000" spc="1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gashan</a:t>
            </a:r>
            <a:r>
              <a:rPr lang="en-US" sz="2000" spc="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929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0A3C43-4844-0493-73B5-55E65AF5D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556" y="136"/>
            <a:ext cx="10018713" cy="1752599"/>
          </a:xfrm>
        </p:spPr>
        <p:txBody>
          <a:bodyPr>
            <a:normAutofit/>
          </a:bodyPr>
          <a:lstStyle/>
          <a:p>
            <a:r>
              <a:rPr lang="en-US" sz="4400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Competency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</a:t>
            </a:r>
            <a:r>
              <a:rPr lang="en-US" sz="4400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lements: </a:t>
            </a:r>
            <a:endParaRPr lang="x-none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D3EDF38E-BD59-7DA3-FDAC-466A971232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742324"/>
              </p:ext>
            </p:extLst>
          </p:nvPr>
        </p:nvGraphicFramePr>
        <p:xfrm>
          <a:off x="1484313" y="2247833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3542F7A-727F-6F46-D0D1-0BC0FA51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72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823" y="253970"/>
            <a:ext cx="9644616" cy="76809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Teachers’ competency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</a:t>
            </a:r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 a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</a:t>
            </a:r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oncept</a:t>
            </a:r>
            <a:endParaRPr lang="ar-EG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2411" y="1239253"/>
            <a:ext cx="10600510" cy="4981073"/>
          </a:xfrm>
        </p:spPr>
        <p:txBody>
          <a:bodyPr>
            <a:normAutofit/>
          </a:bodyPr>
          <a:lstStyle/>
          <a:p>
            <a:pPr lvl="0" algn="just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It involves tacit and explicit knowledge,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cognitive and practical skills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as well as dispositions such as </a:t>
            </a:r>
            <a:r>
              <a:rPr lang="en-US" u="sng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motivation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en-US" u="sng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beliefs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en-US" u="sng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value orientations and emotions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enables teachers to meet complex demands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by mobilizing psycho-social resources in context, deploying them in a coherent way. </a:t>
            </a:r>
          </a:p>
          <a:p>
            <a:pPr marL="342900" lvl="0" indent="-342900" algn="just">
              <a:lnSpc>
                <a:spcPct val="120000"/>
              </a:lnSpc>
              <a:spcAft>
                <a:spcPts val="1000"/>
              </a:spcAft>
              <a:buFont typeface="+mj-lt"/>
              <a:buAutoNum type="arabicPeriod"/>
            </a:pPr>
            <a:endParaRPr lang="en-US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191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823" y="253970"/>
            <a:ext cx="9644616" cy="76809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Teachers’ competency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</a:t>
            </a:r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 a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</a:t>
            </a:r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oncept</a:t>
            </a:r>
            <a:endParaRPr lang="ar-EG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102" y="1254034"/>
            <a:ext cx="10600510" cy="3947389"/>
          </a:xfrm>
        </p:spPr>
        <p:txBody>
          <a:bodyPr>
            <a:normAutofit/>
          </a:bodyPr>
          <a:lstStyle/>
          <a:p>
            <a:pPr lvl="0" algn="just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empowers the teacher 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to act professionally and appropriately in a situation. </a:t>
            </a:r>
          </a:p>
          <a:p>
            <a:pPr lvl="0" algn="just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helps to ensure teachers' undertaking of tasks effectively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(achieving the desired outcome) and efficiently</a:t>
            </a:r>
            <a:r>
              <a:rPr lang="en-US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(optimizing resources and efforts). </a:t>
            </a:r>
          </a:p>
          <a:p>
            <a:pPr marL="342900" lvl="0" indent="-342900" algn="just">
              <a:lnSpc>
                <a:spcPct val="120000"/>
              </a:lnSpc>
              <a:spcAft>
                <a:spcPts val="1000"/>
              </a:spcAft>
              <a:buFont typeface="+mj-lt"/>
              <a:buAutoNum type="arabicPeriod"/>
            </a:pPr>
            <a:endParaRPr lang="en-US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2416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823" y="240907"/>
            <a:ext cx="9644616" cy="76809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Teachers’ competency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</a:t>
            </a:r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 a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</a:t>
            </a:r>
            <a:r>
              <a:rPr lang="en-US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oncept</a:t>
            </a:r>
            <a:endParaRPr lang="ar-EG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239253"/>
            <a:ext cx="10561321" cy="498107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Learning 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to know as teachers concerns the several aspects of knowledge required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Learning to feel as teachers - professional identity: intellectual and emotional aspects.  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Learning to act as teachers - integrating thoughts, knowledge and dispositions in practices that are informed by consistent principles.</a:t>
            </a:r>
          </a:p>
          <a:p>
            <a:pPr marL="342900" lvl="0" indent="-342900" algn="just">
              <a:lnSpc>
                <a:spcPct val="120000"/>
              </a:lnSpc>
              <a:spcAft>
                <a:spcPts val="1000"/>
              </a:spcAft>
              <a:buFont typeface="+mj-lt"/>
              <a:buAutoNum type="arabicPeriod"/>
            </a:pPr>
            <a:endParaRPr lang="en-US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060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10" y="191062"/>
            <a:ext cx="9761278" cy="7680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4400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Competency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</a:t>
            </a:r>
            <a:r>
              <a:rPr lang="en-US" sz="4400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ramework</a:t>
            </a:r>
            <a:endParaRPr lang="ar-EG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486116"/>
              </p:ext>
            </p:extLst>
          </p:nvPr>
        </p:nvGraphicFramePr>
        <p:xfrm>
          <a:off x="544011" y="1311275"/>
          <a:ext cx="11389228" cy="5102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248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481" y="195393"/>
            <a:ext cx="10013624" cy="76809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 Competency Framework Cont.. </a:t>
            </a:r>
            <a:endParaRPr lang="ar-EG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481" y="1203158"/>
            <a:ext cx="11238438" cy="5354053"/>
          </a:xfrm>
        </p:spPr>
        <p:txBody>
          <a:bodyPr>
            <a:normAutofit/>
          </a:bodyPr>
          <a:lstStyle/>
          <a:p>
            <a:pPr marL="457200" lvl="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Field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Competencies: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 competencies are the abilities and knowledge that a teacher must have in their specific discipline (e.g., mathematics, science, language) to deliver content accurately, effectively, and in a way that supports student understanding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609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480" y="579441"/>
            <a:ext cx="10129371" cy="76809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 Competency Framework Cont.. </a:t>
            </a:r>
            <a:endParaRPr lang="ar-EG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734" y="1703078"/>
            <a:ext cx="11354186" cy="5354053"/>
          </a:xfrm>
        </p:spPr>
        <p:txBody>
          <a:bodyPr>
            <a:normAutofit/>
          </a:bodyPr>
          <a:lstStyle/>
          <a:p>
            <a:pPr marL="514350" lvl="0" indent="-514350" algn="just">
              <a:lnSpc>
                <a:spcPct val="100000"/>
              </a:lnSpc>
              <a:spcBef>
                <a:spcPts val="0"/>
              </a:spcBef>
              <a:buAutoNum type="arabicPeriod" startAt="2"/>
            </a:pPr>
            <a:r>
              <a:rPr lang="en-US" sz="2900" b="1" kern="0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+mj-cs"/>
              </a:rPr>
              <a:t>Research Competencies </a:t>
            </a:r>
            <a:r>
              <a:rPr lang="en-US" sz="29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+mj-cs"/>
              </a:rPr>
              <a:t>: </a:t>
            </a:r>
            <a:r>
              <a:rPr lang="en-US" sz="2900" dirty="0">
                <a:cs typeface="+mj-cs"/>
              </a:rPr>
              <a:t>involve the skills needed to conduct, interpret, and apply research in education to improve teaching practices and student outcomes</a:t>
            </a:r>
            <a:r>
              <a:rPr lang="en-US" sz="2900" dirty="0" smtClean="0">
                <a:cs typeface="+mj-cs"/>
              </a:rPr>
              <a:t>.</a:t>
            </a:r>
          </a:p>
          <a:p>
            <a:r>
              <a:rPr lang="en-US" sz="2900" b="1" dirty="0">
                <a:solidFill>
                  <a:srgbClr val="FF0000"/>
                </a:solidFill>
                <a:cs typeface="+mj-cs"/>
              </a:rPr>
              <a:t>Components May Include:</a:t>
            </a:r>
            <a:endParaRPr lang="en-US" sz="2900" dirty="0">
              <a:solidFill>
                <a:srgbClr val="FF0000"/>
              </a:solidFill>
              <a:cs typeface="+mj-cs"/>
            </a:endParaRPr>
          </a:p>
          <a:p>
            <a:r>
              <a:rPr lang="en-US" sz="2900" dirty="0">
                <a:cs typeface="+mj-cs"/>
              </a:rPr>
              <a:t>Understanding of qualitative and quantitative research methods.</a:t>
            </a:r>
          </a:p>
          <a:p>
            <a:r>
              <a:rPr lang="en-US" sz="2900" dirty="0">
                <a:cs typeface="+mj-cs"/>
              </a:rPr>
              <a:t>Ability to critically evaluate educational research.</a:t>
            </a:r>
          </a:p>
          <a:p>
            <a:r>
              <a:rPr lang="en-US" sz="2900" dirty="0">
                <a:cs typeface="+mj-cs"/>
              </a:rPr>
              <a:t>Applying evidence-based practices in teaching.</a:t>
            </a:r>
          </a:p>
          <a:p>
            <a:r>
              <a:rPr lang="en-US" sz="2900" dirty="0">
                <a:cs typeface="+mj-cs"/>
              </a:rPr>
              <a:t>Conducting classroom-based or action research for continuous improvement.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ar-EG" sz="32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+mj-cs"/>
            </a:endParaRPr>
          </a:p>
          <a:p>
            <a:pPr algn="just">
              <a:lnSpc>
                <a:spcPct val="150000"/>
              </a:lnSpc>
            </a:pPr>
            <a:endParaRPr lang="ar-EG" sz="1800" b="1" dirty="0"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1F2C8F"/>
                </a:solidFill>
              </a:rPr>
              <a:pPr/>
              <a:t>16</a:t>
            </a:fld>
            <a:endParaRPr lang="en-US" dirty="0">
              <a:solidFill>
                <a:srgbClr val="1F2C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80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608" y="195393"/>
            <a:ext cx="10071497" cy="76809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 Competency Framework Cont..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608" y="1203158"/>
            <a:ext cx="11296311" cy="5354053"/>
          </a:xfrm>
        </p:spPr>
        <p:txBody>
          <a:bodyPr>
            <a:normAutofit lnSpcReduction="10000"/>
          </a:bodyPr>
          <a:lstStyle/>
          <a:p>
            <a:pPr marL="514350" lvl="0" indent="-514350">
              <a:lnSpc>
                <a:spcPct val="100000"/>
              </a:lnSpc>
              <a:spcBef>
                <a:spcPts val="0"/>
              </a:spcBef>
              <a:buAutoNum type="arabicPeriod" startAt="3"/>
            </a:pPr>
            <a:r>
              <a:rPr lang="en-US" sz="3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Curriculum Competencies: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refer to a teacher's ability to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understand, design, implement, and adapt curriculum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meet student needs and learning standards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/>
              <a:t>Components May Include:</a:t>
            </a:r>
            <a:endParaRPr lang="en-US" sz="3200" dirty="0"/>
          </a:p>
          <a:p>
            <a:r>
              <a:rPr lang="en-US" sz="3200" dirty="0"/>
              <a:t>Understanding national and local curriculum standards.</a:t>
            </a:r>
          </a:p>
          <a:p>
            <a:r>
              <a:rPr lang="en-US" sz="3200" dirty="0"/>
              <a:t>Designing lesson plans and units aligned with learning outcomes.</a:t>
            </a:r>
          </a:p>
          <a:p>
            <a:r>
              <a:rPr lang="en-US" sz="3200" dirty="0"/>
              <a:t>Adapting the curriculum to diverse learners.</a:t>
            </a:r>
          </a:p>
          <a:p>
            <a:r>
              <a:rPr lang="en-US" sz="3200" dirty="0"/>
              <a:t>Integrating interdisciplinary approaches.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1F2C8F"/>
                </a:solidFill>
              </a:rPr>
              <a:pPr/>
              <a:t>17</a:t>
            </a:fld>
            <a:endParaRPr lang="en-US" dirty="0">
              <a:solidFill>
                <a:srgbClr val="1F2C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68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884" y="195393"/>
            <a:ext cx="10106221" cy="76809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 Competency Framework Cont..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884" y="1203158"/>
            <a:ext cx="11331035" cy="5354053"/>
          </a:xfrm>
        </p:spPr>
        <p:txBody>
          <a:bodyPr>
            <a:normAutofit/>
          </a:bodyPr>
          <a:lstStyle/>
          <a:p>
            <a:pPr marL="457200" lvl="0" indent="-457200" algn="just">
              <a:lnSpc>
                <a:spcPct val="100000"/>
              </a:lnSpc>
              <a:spcAft>
                <a:spcPts val="1000"/>
              </a:spcAft>
              <a:buAutoNum type="arabicPeriod" startAt="4"/>
            </a:pPr>
            <a:r>
              <a:rPr lang="en-US" sz="29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Lifelong </a:t>
            </a:r>
            <a:r>
              <a:rPr lang="en-US" sz="29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Leaning </a:t>
            </a:r>
            <a:r>
              <a:rPr lang="en-US" sz="29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Competencies: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teacher’s ability and commitment to </a:t>
            </a:r>
            <a:r>
              <a:rPr lang="en-US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continual professional growth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staying updated with educational advancements, and engaging in </a:t>
            </a:r>
            <a:r>
              <a:rPr lang="en-US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self-directed learning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improve teaching practices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May Include: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Reflective practice and self-evaluation.</a:t>
            </a:r>
          </a:p>
          <a:p>
            <a:pPr>
              <a:lnSpc>
                <a:spcPct val="100000"/>
              </a:lnSpc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Keeping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with educational research and policy changes.</a:t>
            </a:r>
          </a:p>
          <a:p>
            <a:pPr>
              <a:lnSpc>
                <a:spcPct val="10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integration for ongoing learning.</a:t>
            </a:r>
          </a:p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1F2C8F"/>
                </a:solidFill>
              </a:rPr>
              <a:pPr/>
              <a:t>18</a:t>
            </a:fld>
            <a:endParaRPr lang="en-US" dirty="0">
              <a:solidFill>
                <a:srgbClr val="1F2C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631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734" y="195393"/>
            <a:ext cx="10129371" cy="76809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 Competency Framework Cont..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734" y="987552"/>
            <a:ext cx="11354185" cy="5354053"/>
          </a:xfrm>
        </p:spPr>
        <p:txBody>
          <a:bodyPr>
            <a:normAutofit lnSpcReduction="10000"/>
          </a:bodyPr>
          <a:lstStyle/>
          <a:p>
            <a:pPr marL="457200" lvl="0" indent="-457200" algn="just">
              <a:lnSpc>
                <a:spcPct val="100000"/>
              </a:lnSpc>
              <a:spcAft>
                <a:spcPts val="1000"/>
              </a:spcAft>
              <a:buAutoNum type="arabicPeriod" startAt="5"/>
            </a:pPr>
            <a:r>
              <a:rPr lang="en-US" sz="29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Emotional Competencies: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competencies involve a teacher's capacity for </a:t>
            </a:r>
            <a:r>
              <a:rPr lang="en-US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emotional awareness, self-regulation, empathy, and interpersonal skills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critical for managing classroom environments and 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positive relationships with students and </a:t>
            </a:r>
            <a:r>
              <a:rPr lang="en-US" sz="2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colleagues.</a:t>
            </a:r>
          </a:p>
          <a:p>
            <a:pPr>
              <a:lnSpc>
                <a:spcPct val="100000"/>
              </a:lnSpc>
            </a:pP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May Include: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self-awareness and regulation.</a:t>
            </a:r>
          </a:p>
          <a:p>
            <a:pPr>
              <a:lnSpc>
                <a:spcPct val="10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Empathy toward students' emotional and behavioral needs.</a:t>
            </a:r>
          </a:p>
          <a:p>
            <a:pPr>
              <a:lnSpc>
                <a:spcPct val="10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resolution and stress management.</a:t>
            </a:r>
          </a:p>
          <a:p>
            <a:pPr>
              <a:lnSpc>
                <a:spcPct val="10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communication and classroom climate building.</a:t>
            </a:r>
          </a:p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1F2C8F"/>
                </a:solidFill>
              </a:rPr>
              <a:pPr/>
              <a:t>19</a:t>
            </a:fld>
            <a:endParaRPr lang="en-US" dirty="0">
              <a:solidFill>
                <a:srgbClr val="1F2C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1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4BDCB6-0FDC-D11A-59B7-A611C44CD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289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Outline</a:t>
            </a:r>
            <a:endParaRPr lang="x-none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39C7A0-4ACC-FA7D-85EE-C3C543804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23851"/>
            <a:ext cx="10018713" cy="4367349"/>
          </a:xfrm>
        </p:spPr>
        <p:txBody>
          <a:bodyPr>
            <a:noAutofit/>
          </a:bodyPr>
          <a:lstStyle/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GB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Introduction </a:t>
            </a:r>
            <a:endParaRPr lang="en-US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GB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What is competency</a:t>
            </a:r>
            <a:endParaRPr lang="en-US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GB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The key elements of competency</a:t>
            </a: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GB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Conceptualization of competency for teachers</a:t>
            </a:r>
            <a:endParaRPr lang="en-US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GB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Teacher competency framework</a:t>
            </a: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GB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Standards of teacher competency </a:t>
            </a: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scope of a teacher’s professional role and responsibilities for student assessment:</a:t>
            </a:r>
            <a:endParaRPr lang="en-US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5274C7-60A1-F700-06D7-F4D6922E6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370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195393"/>
            <a:ext cx="10083072" cy="76809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 Competency Framework Cont..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33" y="987552"/>
            <a:ext cx="11307886" cy="5354053"/>
          </a:xfrm>
        </p:spPr>
        <p:txBody>
          <a:bodyPr>
            <a:normAutofit/>
          </a:bodyPr>
          <a:lstStyle/>
          <a:p>
            <a:r>
              <a:rPr lang="en-US" sz="29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6.  </a:t>
            </a:r>
            <a:r>
              <a:rPr lang="en-US" sz="29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Social-Cultural </a:t>
            </a:r>
            <a:r>
              <a:rPr lang="en-US" sz="29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Competencies: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abilities of teachers to </a:t>
            </a:r>
            <a:r>
              <a:rPr lang="en-US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understand, respect, and address diverse cultural, linguistic, religious, and socioeconomic backgrounds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students. It also involves promoting </a:t>
            </a:r>
            <a:r>
              <a:rPr lang="en-US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 and inclusion</a:t>
            </a:r>
            <a:r>
              <a:rPr lang="en-US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classroom.</a:t>
            </a:r>
          </a:p>
          <a:p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May Include: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Culturally responsive pedagogy.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 for diversity and pluralism.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Addressing bias, discrimination, and stereotypes.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inclusive and safe classroom environments.</a:t>
            </a:r>
          </a:p>
          <a:p>
            <a:pPr marL="0" lvl="0" indent="0" algn="just">
              <a:lnSpc>
                <a:spcPct val="200000"/>
              </a:lnSpc>
              <a:spcAft>
                <a:spcPts val="1000"/>
              </a:spcAft>
              <a:buNone/>
            </a:pP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1F2C8F"/>
                </a:solidFill>
              </a:rPr>
              <a:pPr/>
              <a:t>20</a:t>
            </a:fld>
            <a:endParaRPr lang="en-US" dirty="0">
              <a:solidFill>
                <a:srgbClr val="1F2C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49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195393"/>
            <a:ext cx="10083072" cy="76809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 Competency Framework Cont.. </a:t>
            </a:r>
            <a:endParaRPr lang="ar-E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33" y="987552"/>
            <a:ext cx="11307886" cy="535405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Communication competencies: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competencies refer to a teacher’s ability to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effectively convey ideas, provide feedback, and interact with students, parents, and colleagues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verbal, non-verbal, and written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1000"/>
              </a:spcAft>
            </a:pPr>
            <a:r>
              <a:rPr lang="en-US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They include communication skills in intrapersonal and interpersonal processing, listening, observing, speaking, questioning, analyzing, and evaluating. </a:t>
            </a:r>
          </a:p>
          <a:p>
            <a:pPr algn="just"/>
            <a:endParaRPr lang="ar-EG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1F2C8F"/>
                </a:solidFill>
              </a:rPr>
              <a:pPr/>
              <a:t>21</a:t>
            </a:fld>
            <a:endParaRPr lang="en-US" dirty="0">
              <a:solidFill>
                <a:srgbClr val="1F2C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109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757" y="195393"/>
            <a:ext cx="10048348" cy="76809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 Competency Framework Cont..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838" y="1659905"/>
            <a:ext cx="11273162" cy="5354053"/>
          </a:xfrm>
        </p:spPr>
        <p:txBody>
          <a:bodyPr>
            <a:normAutofit/>
          </a:bodyPr>
          <a:lstStyle/>
          <a:p>
            <a:pPr marL="457200" lvl="0" indent="-457200" algn="just">
              <a:lnSpc>
                <a:spcPct val="100000"/>
              </a:lnSpc>
              <a:spcAft>
                <a:spcPts val="1000"/>
              </a:spcAft>
              <a:buAutoNum type="arabicPeriod" startAt="8"/>
            </a:pP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Information </a:t>
            </a:r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and Communication Technologies-ICT 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competencies: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ICT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competencies involve a teacher’s ability to 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effectively use digital tools and technologies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instruction, assessment, collaboration, and professional development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Components: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of educational software and platforms (e.g., Google Classroom, Moodle).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multimedia in teaching (e.g., videos, interactive simulations).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assessment and feedback tools.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Ethical and safe use of technology.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collaboration and virtual teaching.</a:t>
            </a:r>
          </a:p>
          <a:p>
            <a:pPr marL="0" lvl="0" indent="0" algn="just">
              <a:lnSpc>
                <a:spcPct val="200000"/>
              </a:lnSpc>
              <a:spcAft>
                <a:spcPts val="10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1F2C8F"/>
                </a:solidFill>
              </a:rPr>
              <a:pPr/>
              <a:t>22</a:t>
            </a:fld>
            <a:endParaRPr lang="en-US" dirty="0">
              <a:solidFill>
                <a:srgbClr val="1F2C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312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706" y="-551329"/>
            <a:ext cx="10018713" cy="1752599"/>
          </a:xfrm>
        </p:spPr>
        <p:txBody>
          <a:bodyPr/>
          <a:lstStyle/>
          <a:p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 Competency Framework Cont..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706" y="1008529"/>
            <a:ext cx="10158317" cy="4782672"/>
          </a:xfrm>
        </p:spPr>
        <p:txBody>
          <a:bodyPr>
            <a:normAutofit fontScale="92500" lnSpcReduction="20000"/>
          </a:bodyPr>
          <a:lstStyle/>
          <a:p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9- Environmental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Competencies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teacher’s understanding of </a:t>
            </a:r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sustainable development, ecological responsibility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their ability to integrate </a:t>
            </a:r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education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their teaching practices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Components: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of environmental issues (e.g., climate change, pollution).</a:t>
            </a:r>
          </a:p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Promoting sustainability in school activities.</a:t>
            </a:r>
          </a:p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of environmental topics across the curriculum.</a:t>
            </a:r>
          </a:p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Encouraging student participation in environmental stewardship.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216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2353" y="255495"/>
            <a:ext cx="11519647" cy="1411940"/>
          </a:xfrm>
        </p:spPr>
        <p:txBody>
          <a:bodyPr>
            <a:noAutofit/>
          </a:bodyPr>
          <a:lstStyle/>
          <a:p>
            <a:r>
              <a:rPr lang="en-US" sz="3600" b="1" dirty="0">
                <a:ln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 for teacher competency </a:t>
            </a:r>
            <a:r>
              <a:rPr lang="en-US" sz="3600" b="1" dirty="0">
                <a:ln>
                  <a:noFill/>
                </a:ln>
                <a:solidFill>
                  <a:srgbClr val="F796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n>
                  <a:noFill/>
                </a:ln>
                <a:solidFill>
                  <a:srgbClr val="F796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n>
                  <a:noFill/>
                </a:ln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 By The American Federation Of Teachers National Council On Measurement In Education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61565" y="1667435"/>
            <a:ext cx="9741458" cy="4123765"/>
          </a:xfrm>
        </p:spPr>
        <p:txBody>
          <a:bodyPr/>
          <a:lstStyle/>
          <a:p>
            <a:pPr marL="342900" lvl="0" indent="-342900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Choosing Appropriate Assessment Methods.</a:t>
            </a:r>
          </a:p>
          <a:p>
            <a:pPr marL="342900" lvl="0" indent="-342900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Developing Assessment Methods.</a:t>
            </a:r>
          </a:p>
          <a:p>
            <a:pPr marL="342900" lvl="0" indent="-342900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Administering, Scoring, and Interpreting Results.</a:t>
            </a:r>
          </a:p>
          <a:p>
            <a:pPr marL="342900" lvl="0" indent="-342900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Using Assessment Results in Decision Making.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6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n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 for teacher competency </a:t>
            </a:r>
            <a:r>
              <a:rPr lang="en-US" sz="3600" b="1" dirty="0">
                <a:ln>
                  <a:noFill/>
                </a:ln>
                <a:solidFill>
                  <a:srgbClr val="F796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n>
                  <a:noFill/>
                </a:ln>
                <a:solidFill>
                  <a:srgbClr val="F796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n>
                  <a:noFill/>
                </a:ln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 By The American Federation Of Teachers National Council On Measurement In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Developing Valid Grading Procedures.</a:t>
            </a:r>
          </a:p>
          <a:p>
            <a:pPr marL="342900" lvl="0" indent="-342900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Communicating Assessment Results.</a:t>
            </a:r>
          </a:p>
          <a:p>
            <a:pPr marL="342900" lvl="0" indent="-342900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Recognizing Unethical or Inappropriate Practices.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698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874" y="370090"/>
            <a:ext cx="10748210" cy="1512497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</a:tabLst>
            </a:pPr>
            <a:r>
              <a:rPr lang="en-US" sz="3600" b="1" cap="none" dirty="0">
                <a:solidFill>
                  <a:srgbClr val="FF0000"/>
                </a:solidFill>
                <a:latin typeface="Sabon Next LT"/>
                <a:ea typeface="+mn-ea"/>
                <a:cs typeface="+mn-cs"/>
              </a:rPr>
              <a:t>The Scope of a Teacher's Professional Role and Responsibilities for Student Assessment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295" y="2205318"/>
            <a:ext cx="10682626" cy="4159386"/>
          </a:xfrm>
        </p:spPr>
        <p:txBody>
          <a:bodyPr>
            <a:noAutofit/>
          </a:bodyPr>
          <a:lstStyle/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 Occurring Prior to Instruction.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 Occurring During Instruction.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 Occurring After The Appropriate Instructional Segment (e.g. lesson, class, semester, grade).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 Associated With a Teacher's Involvement in School Building and School District Decision-Making 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 Associated With a Teacher's Involvement in a Wider Community of Educators.</a:t>
            </a:r>
            <a:endParaRPr lang="ar-SA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/>
              <a:buChar char="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947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646" y="370091"/>
            <a:ext cx="10610437" cy="1297344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</a:tabLst>
            </a:pPr>
            <a:r>
              <a:rPr lang="en-US" sz="3600" b="1" dirty="0">
                <a:solidFill>
                  <a:srgbClr val="FF0000"/>
                </a:solidFill>
                <a:latin typeface="Sabon Next LT"/>
              </a:rPr>
              <a:t>The Scope of a Teacher's Professional Role and Responsibilities for Student Assessment</a:t>
            </a:r>
            <a:endParaRPr lang="en-US" sz="1900" b="1" cap="none" dirty="0">
              <a:latin typeface="Sabon Next LT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043953"/>
            <a:ext cx="10696074" cy="4320751"/>
          </a:xfrm>
        </p:spPr>
        <p:txBody>
          <a:bodyPr>
            <a:normAutofit/>
          </a:bodyPr>
          <a:lstStyle/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Analyzing Curriculum and Standards.</a:t>
            </a:r>
            <a:endParaRPr lang="ar-SA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Understanding Student Backgrounds and Needs.</a:t>
            </a:r>
            <a:endParaRPr lang="ar-SA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Designing Assessments.</a:t>
            </a:r>
            <a:endParaRPr lang="ar-SA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Planning for Instructional Alignment.</a:t>
            </a:r>
            <a:endParaRPr lang="ar-SA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Setting Learning Goals and Success Criteria.</a:t>
            </a:r>
            <a:endParaRPr lang="ar-SA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70000"/>
              </a:lnSpc>
              <a:spcAft>
                <a:spcPts val="1000"/>
              </a:spcAft>
              <a:buFont typeface="Symbol"/>
              <a:buChar char="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9188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370090"/>
            <a:ext cx="10583543" cy="1257003"/>
          </a:xfrm>
        </p:spPr>
        <p:txBody>
          <a:bodyPr>
            <a:noAutofit/>
          </a:bodyPr>
          <a:lstStyle/>
          <a:p>
            <a:pPr marL="342900" lvl="0" indent="-34290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</a:tabLst>
            </a:pPr>
            <a:r>
              <a:rPr lang="en-US" sz="3600" b="1" dirty="0">
                <a:solidFill>
                  <a:srgbClr val="FF0000"/>
                </a:solidFill>
                <a:latin typeface="Sabon Next LT"/>
              </a:rPr>
              <a:t>The Scope of a Teacher's Professional Role and Responsibilities for Student Assessment</a:t>
            </a:r>
            <a:endParaRPr lang="en-US" sz="3600" b="1" cap="none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634" y="2017059"/>
            <a:ext cx="10628839" cy="4347645"/>
          </a:xfrm>
        </p:spPr>
        <p:txBody>
          <a:bodyPr>
            <a:normAutofit/>
          </a:bodyPr>
          <a:lstStyle/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Activities Occurring During </a:t>
            </a:r>
            <a:r>
              <a:rPr lang="en-US" sz="3200" b="1" dirty="0" smtClean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Instruction:</a:t>
            </a:r>
            <a:endParaRPr lang="en-US" sz="3200" b="1" dirty="0" smtClean="0">
              <a:solidFill>
                <a:prstClr val="black"/>
              </a:solidFill>
              <a:latin typeface="Calibri"/>
            </a:endParaRP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b="1" dirty="0" smtClean="0">
                <a:solidFill>
                  <a:prstClr val="black"/>
                </a:solidFill>
                <a:latin typeface="Calibri"/>
              </a:rPr>
              <a:t>1. </a:t>
            </a:r>
            <a:r>
              <a:rPr lang="en-US" sz="3000" b="1" dirty="0">
                <a:solidFill>
                  <a:prstClr val="black"/>
                </a:solidFill>
                <a:latin typeface="Calibri"/>
              </a:rPr>
              <a:t>Implementing Formative Assessments.</a:t>
            </a:r>
            <a:endParaRPr lang="en-US" sz="30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b="1" dirty="0">
                <a:solidFill>
                  <a:prstClr val="black"/>
                </a:solidFill>
                <a:latin typeface="Calibri"/>
              </a:rPr>
              <a:t>2. Providing Timely and Constructive Feedback.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b="1" dirty="0">
                <a:solidFill>
                  <a:prstClr val="black"/>
                </a:solidFill>
                <a:latin typeface="Calibri"/>
              </a:rPr>
              <a:t>3. Differentiating Instruction Based on Assessment Data.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b="1" dirty="0">
                <a:solidFill>
                  <a:prstClr val="black"/>
                </a:solidFill>
                <a:latin typeface="Calibri"/>
              </a:rPr>
              <a:t>4. Monitoring Progress Toward Learning Goals.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b="1" dirty="0">
                <a:solidFill>
                  <a:prstClr val="black"/>
                </a:solidFill>
                <a:latin typeface="Calibri"/>
              </a:rPr>
              <a:t>5. Supporting Diverse Learners.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b="1" dirty="0">
                <a:solidFill>
                  <a:prstClr val="black"/>
                </a:solidFill>
                <a:latin typeface="Calibri"/>
              </a:rPr>
              <a:t>6. Encouraging Metacognition and Student Ownership.</a:t>
            </a:r>
          </a:p>
          <a:p>
            <a:pPr marL="342900" lvl="0" indent="-342900" algn="just">
              <a:lnSpc>
                <a:spcPct val="160000"/>
              </a:lnSpc>
              <a:spcAft>
                <a:spcPts val="1000"/>
              </a:spcAft>
              <a:buFont typeface="Symbol"/>
              <a:buChar char="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3871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59" y="370091"/>
            <a:ext cx="10892825" cy="1270450"/>
          </a:xfrm>
        </p:spPr>
        <p:txBody>
          <a:bodyPr>
            <a:noAutofit/>
          </a:bodyPr>
          <a:lstStyle/>
          <a:p>
            <a:pPr marL="342900" lvl="0" indent="-34290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</a:tabLst>
            </a:pPr>
            <a:r>
              <a:rPr lang="en-US" sz="3600" cap="none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Scope of a Teacher's Professional Role and Responsibilities for Student Assessment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23473"/>
            <a:ext cx="11153274" cy="5041231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Activities Occurring After The Appropriate Instructional Segment (e.g. lesson, class, semester, grade</a:t>
            </a:r>
            <a:r>
              <a:rPr lang="en-US" sz="2000" u="sng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Administering Summative Assessments.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Grading and Reporting.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Analyzing Student Performance.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Providing Feedback and Closure.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Adjusting Future Instruction.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Communicating with Stakeholders.</a:t>
            </a:r>
            <a:endParaRPr lang="ar-SA" sz="29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26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4BDCB6-0FDC-D11A-59B7-A611C44CD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289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Objectives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 :</a:t>
            </a:r>
            <a:endParaRPr lang="x-none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39C7A0-4ACC-FA7D-85EE-C3C543804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087" y="1240971"/>
            <a:ext cx="10708867" cy="4626159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  <a:tabLst>
                <a:tab pos="228600" algn="l"/>
              </a:tabLst>
            </a:pPr>
            <a:r>
              <a:rPr lang="en-US" sz="2600" b="1" cap="none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By the end </a:t>
            </a:r>
            <a:r>
              <a:rPr lang="en-US" sz="2600" b="1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o</a:t>
            </a:r>
            <a:r>
              <a:rPr lang="en-US" sz="2600" b="1" cap="none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f </a:t>
            </a:r>
            <a:r>
              <a:rPr lang="en-US" sz="2600" b="1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t</a:t>
            </a:r>
            <a:r>
              <a:rPr lang="en-US" sz="2600" b="1" cap="none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his </a:t>
            </a:r>
            <a:r>
              <a:rPr lang="en-US" sz="2600" b="1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s</a:t>
            </a:r>
            <a:r>
              <a:rPr lang="en-US" sz="2600" b="1" cap="none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eminar, each </a:t>
            </a:r>
            <a:r>
              <a:rPr lang="en-US" sz="2600" b="1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c</a:t>
            </a:r>
            <a:r>
              <a:rPr lang="en-US" sz="2600" b="1" cap="none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andidate </a:t>
            </a:r>
            <a:r>
              <a:rPr lang="en-US" sz="2600" b="1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w</a:t>
            </a:r>
            <a:r>
              <a:rPr lang="en-US" sz="2600" b="1" cap="none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ill </a:t>
            </a:r>
            <a:r>
              <a:rPr lang="en-US" sz="2600" b="1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b</a:t>
            </a:r>
            <a:r>
              <a:rPr lang="en-US" sz="2600" b="1" cap="none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e </a:t>
            </a:r>
            <a:r>
              <a:rPr lang="en-US" sz="2600" b="1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a</a:t>
            </a:r>
            <a:r>
              <a:rPr lang="en-US" sz="2600" b="1" cap="none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ble </a:t>
            </a:r>
            <a:r>
              <a:rPr lang="en-US" sz="2600" b="1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t</a:t>
            </a:r>
            <a:r>
              <a:rPr lang="en-US" sz="2600" b="1" cap="none" dirty="0">
                <a:latin typeface="Times New Roman" panose="02020603050405020304" pitchFamily="18" charset="0"/>
                <a:ea typeface="Arial Regular" pitchFamily="34" charset="-122"/>
                <a:cs typeface="Times New Roman" panose="02020603050405020304" pitchFamily="18" charset="0"/>
              </a:rPr>
              <a:t>o:</a:t>
            </a:r>
            <a:endParaRPr lang="en-GB" sz="2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GB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Identify meaning of competency.</a:t>
            </a:r>
            <a:endParaRPr lang="en-US" sz="2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GB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Explain elements of competency.</a:t>
            </a:r>
          </a:p>
          <a:p>
            <a:pPr marL="342900" lvl="0" indent="-342900" algn="just">
              <a:lnSpc>
                <a:spcPct val="12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Illustrate conceptualization of competency for teachers</a:t>
            </a:r>
            <a:endParaRPr lang="en-US" sz="2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GB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Discuss teacher competency framework.</a:t>
            </a:r>
            <a:endParaRPr lang="en-US" sz="2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GB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Illustrate standards of teacher competency </a:t>
            </a:r>
          </a:p>
          <a:p>
            <a:pPr marL="342900" lvl="0" indent="-342900" algn="just">
              <a:lnSpc>
                <a:spcPct val="120000"/>
              </a:lnSpc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Discuss 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scope of a teacher’s professional role and responsibilities for student assessment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5274C7-60A1-F700-06D7-F4D6922E6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73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874" y="370090"/>
            <a:ext cx="10748210" cy="1351133"/>
          </a:xfrm>
        </p:spPr>
        <p:txBody>
          <a:bodyPr>
            <a:noAutofit/>
          </a:bodyPr>
          <a:lstStyle/>
          <a:p>
            <a:pPr marL="342900" lvl="0" indent="-34290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</a:tabLst>
            </a:pPr>
            <a:r>
              <a:rPr lang="en-US" sz="3600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Scope of a Teacher's Professional Role and Responsibilities for Student Assessment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7164" y="1936376"/>
            <a:ext cx="10763309" cy="442832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60000"/>
              </a:lnSpc>
              <a:spcAft>
                <a:spcPts val="1000"/>
              </a:spcAft>
              <a:buFont typeface="Symbol"/>
              <a:buChar char=""/>
            </a:pPr>
            <a:r>
              <a:rPr lang="en-US" sz="3200" u="sng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Activities Associated With a Teacher's Involvement in School Building and School District Decision-Making</a:t>
            </a:r>
            <a:r>
              <a:rPr lang="en-US" sz="3200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Participating in Assessment Planning and Policy Development.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Using Assessment Data for School Improvement.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Advocating for Equitable Assessment Practices.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Supporting Professional Development.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Collaborating on School-Wide Initiatives.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Communicating with Stakeholders.</a:t>
            </a:r>
            <a:endParaRPr lang="ar-SA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60000"/>
              </a:lnSpc>
              <a:spcAft>
                <a:spcPts val="1000"/>
              </a:spcAft>
              <a:buFont typeface="Symbol"/>
              <a:buChar char="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8294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874" y="370091"/>
            <a:ext cx="10748210" cy="1068744"/>
          </a:xfrm>
        </p:spPr>
        <p:txBody>
          <a:bodyPr>
            <a:noAutofit/>
          </a:bodyPr>
          <a:lstStyle/>
          <a:p>
            <a:pPr marL="342900" lvl="0" indent="-34290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</a:tabLst>
            </a:pPr>
            <a:r>
              <a:rPr lang="en-US" sz="3600" b="1" cap="none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Scope of a Teacher's Professional Role and Responsibilities for Student Assessment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23473"/>
            <a:ext cx="11153274" cy="5041231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1000"/>
              </a:spcAft>
              <a:buFont typeface="Symbol"/>
              <a:buChar char=""/>
            </a:pPr>
            <a:r>
              <a:rPr lang="en-US" sz="3000" u="sng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Activities Associated With a Teacher's Involvement in a Wider Community of Educators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Sharing and Exchanging Assessment Practices.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Participating in Professional Associations and Networks.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Contributing to Assessment Development and Review.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Advancing Assessment Literacy.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Supporting Collaborative Research and Innovation.</a:t>
            </a:r>
          </a:p>
          <a:p>
            <a:pPr marL="342900" lvl="0" indent="-342900" algn="l" defTabSz="914400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Influencing Policy and Reform.</a:t>
            </a:r>
          </a:p>
          <a:p>
            <a:pPr lvl="0" algn="just">
              <a:lnSpc>
                <a:spcPct val="200000"/>
              </a:lnSpc>
              <a:spcAft>
                <a:spcPts val="1000"/>
              </a:spcAft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ar-E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7222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3B219B-7E3A-7E84-6386-37313F0CF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" y="348915"/>
            <a:ext cx="11261558" cy="5690937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85010" y="348914"/>
            <a:ext cx="1018437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b="1" dirty="0">
                <a:latin typeface="Times New Roman"/>
                <a:ea typeface="Calibri"/>
                <a:cs typeface="Arial"/>
              </a:rPr>
              <a:t>Reference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TKCOM (2018). Global Teachers’ Key Competences Framework. Barcelona: TKCOM.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dirty="0" err="1">
                <a:latin typeface="Times New Roman"/>
                <a:ea typeface="Calibri"/>
                <a:cs typeface="Arial"/>
              </a:rPr>
              <a:t>Selvi</a:t>
            </a:r>
            <a:r>
              <a:rPr lang="en-US" dirty="0">
                <a:latin typeface="Times New Roman"/>
                <a:ea typeface="Calibri"/>
                <a:cs typeface="Arial"/>
              </a:rPr>
              <a:t>, K. (2010). Teachers’ Competencies. Cultural International Journal of Philosophy of Culture and Axiology 7(1):167-175 DOI: 10.5840/cultura20107133</a:t>
            </a:r>
            <a:r>
              <a:rPr lang="en-US" dirty="0" smtClean="0">
                <a:latin typeface="Times New Roman"/>
                <a:ea typeface="Calibri"/>
                <a:cs typeface="Arial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600" dirty="0">
                <a:latin typeface="Calibri"/>
                <a:ea typeface="Calibri"/>
                <a:cs typeface="Arial"/>
              </a:rPr>
              <a:t>[8:18 PM, 5/7/2025] </a:t>
            </a:r>
            <a:r>
              <a:rPr lang="en-US" sz="1600" dirty="0" err="1">
                <a:latin typeface="Calibri"/>
                <a:ea typeface="Calibri"/>
                <a:cs typeface="Arial"/>
              </a:rPr>
              <a:t>Abdalla</a:t>
            </a:r>
            <a:r>
              <a:rPr lang="en-US" sz="1600" dirty="0">
                <a:latin typeface="Calibri"/>
                <a:ea typeface="Calibri"/>
                <a:cs typeface="Arial"/>
              </a:rPr>
              <a:t>: </a:t>
            </a:r>
            <a:r>
              <a:rPr lang="en-US" sz="1600" dirty="0" err="1">
                <a:latin typeface="Calibri"/>
                <a:ea typeface="Calibri"/>
                <a:cs typeface="Arial"/>
              </a:rPr>
              <a:t>Tilbury</a:t>
            </a:r>
            <a:r>
              <a:rPr lang="en-US" sz="1600" dirty="0">
                <a:latin typeface="Calibri"/>
                <a:ea typeface="Calibri"/>
                <a:cs typeface="Arial"/>
              </a:rPr>
              <a:t>, D. (1995). Environmental education for sustainability: Defining the new focus of environmental education in the 1990s. Environmental Education Research, 1(2), 195–212.[8:19 PM, 5/7/2025] </a:t>
            </a:r>
            <a:r>
              <a:rPr lang="en-US" sz="1600" dirty="0" err="1">
                <a:latin typeface="Calibri"/>
                <a:ea typeface="Calibri"/>
                <a:cs typeface="Arial"/>
              </a:rPr>
              <a:t>Abdalla</a:t>
            </a:r>
            <a:r>
              <a:rPr lang="en-US" sz="1600" dirty="0">
                <a:latin typeface="Calibri"/>
                <a:ea typeface="Calibri"/>
                <a:cs typeface="Arial"/>
              </a:rPr>
              <a:t>: UNESCO. (2011). ICT competency framework for teachers. United Nations Educational, Scientific and Cultural Organization.[8:19 PM, 5/7/2025] </a:t>
            </a:r>
            <a:r>
              <a:rPr lang="en-US" sz="1600" dirty="0" err="1">
                <a:latin typeface="Calibri"/>
                <a:ea typeface="Calibri"/>
                <a:cs typeface="Arial"/>
              </a:rPr>
              <a:t>Abdalla</a:t>
            </a:r>
            <a:r>
              <a:rPr lang="en-US" sz="1600" dirty="0">
                <a:latin typeface="Calibri"/>
                <a:ea typeface="Calibri"/>
                <a:cs typeface="Arial"/>
              </a:rPr>
              <a:t>: Gay, G. (2018). Culturally responsive teaching: Theory, research, and practice (3rd ed.). Teachers College Press.[8:19 PM, 5/7/2025] </a:t>
            </a:r>
            <a:r>
              <a:rPr lang="en-US" sz="1600" dirty="0" err="1">
                <a:latin typeface="Calibri"/>
                <a:ea typeface="Calibri"/>
                <a:cs typeface="Arial"/>
              </a:rPr>
              <a:t>Abdalla</a:t>
            </a:r>
            <a:r>
              <a:rPr lang="en-US" sz="1600" dirty="0">
                <a:latin typeface="Calibri"/>
                <a:ea typeface="Calibri"/>
                <a:cs typeface="Arial"/>
              </a:rPr>
              <a:t>: Ornstein, A. C., &amp; </a:t>
            </a:r>
            <a:r>
              <a:rPr lang="en-US" sz="1600" dirty="0" err="1">
                <a:latin typeface="Calibri"/>
                <a:ea typeface="Calibri"/>
                <a:cs typeface="Arial"/>
              </a:rPr>
              <a:t>Hunkins</a:t>
            </a:r>
            <a:r>
              <a:rPr lang="en-US" sz="1600" dirty="0">
                <a:latin typeface="Calibri"/>
                <a:ea typeface="Calibri"/>
                <a:cs typeface="Arial"/>
              </a:rPr>
              <a:t>, F. P. (2016). Curriculum: Foundations, principles, and issues (7th ed.). Pearson.</a:t>
            </a:r>
            <a:endParaRPr lang="en-US" sz="16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136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159" y="331801"/>
            <a:ext cx="10378209" cy="76809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8915" y="1342521"/>
            <a:ext cx="10004108" cy="505955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today’s dynamic learning environment, teachers face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challenges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diverse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needs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advancements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shifting educational standards. </a:t>
            </a:r>
            <a:endParaRPr lang="ar-SA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navigate these complexities,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possess a high level of competence, especially in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effective assessment systems.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1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306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159" y="331801"/>
            <a:ext cx="10378209" cy="76809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480" y="1172704"/>
            <a:ext cx="10004108" cy="4953776"/>
          </a:xfrm>
        </p:spPr>
        <p:txBody>
          <a:bodyPr>
            <a:no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Classroom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vital process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teachers collect evidence of student learning through observation, scoring, and interpretation of student performance. </a:t>
            </a:r>
            <a:endParaRPr lang="ar-S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helps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identifying learning gaps, guiding instruction, and supporting student growth.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1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32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159" y="331801"/>
            <a:ext cx="10378209" cy="76809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725" y="1576608"/>
            <a:ext cx="10004108" cy="431369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 competence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assessment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just an added skill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—it is fundamental.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Competent teachers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better able to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align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assessments with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goals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meaningful feedback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adjust instruction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assessment data. </a:t>
            </a:r>
            <a:endParaRPr lang="ar-S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 influences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achievement and ensures that school districts can meet the growing expectations of students and parents.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sz="1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03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20" y="214440"/>
            <a:ext cx="10274036" cy="768096"/>
          </a:xfrm>
        </p:spPr>
        <p:txBody>
          <a:bodyPr>
            <a:normAutofit/>
          </a:bodyPr>
          <a:lstStyle/>
          <a:p>
            <a:r>
              <a:rPr lang="en-US" sz="44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9166" y="982536"/>
            <a:ext cx="10069422" cy="42889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The question of how education will function in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adapting to the new work 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order and managing 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categorizing knowledge has been important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Considering the success teachers have in achieving the purpose of education.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the skills of both the learner and the teacher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in order to adapt to the rapidly changing world has become more important.</a:t>
            </a:r>
            <a:r>
              <a:rPr lang="en-US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1F2C8F"/>
                </a:solidFill>
              </a:rPr>
              <a:pPr/>
              <a:t>7</a:t>
            </a:fld>
            <a:endParaRPr lang="en-US" dirty="0">
              <a:solidFill>
                <a:srgbClr val="1F2C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158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86" y="230716"/>
            <a:ext cx="10274036" cy="768096"/>
          </a:xfrm>
        </p:spPr>
        <p:txBody>
          <a:bodyPr>
            <a:normAutofit/>
          </a:bodyPr>
          <a:lstStyle/>
          <a:p>
            <a:r>
              <a:rPr lang="en-US" sz="44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ompetency? 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1F2C8F"/>
                </a:solidFill>
              </a:rPr>
              <a:pPr/>
              <a:t>8</a:t>
            </a:fld>
            <a:endParaRPr lang="en-US" dirty="0">
              <a:solidFill>
                <a:srgbClr val="1F2C8F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436914" y="1196410"/>
            <a:ext cx="10332720" cy="4838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Competencies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 the essential skills and knowledge required for effective teaching.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enable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teachers to fulfill their roles successfully and support student learning.</a:t>
            </a:r>
            <a:endParaRPr lang="ar-SA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Competencies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teaching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wide range of competencies.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include both subject expertise and pedagogical skills.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Competent teachers have a direct impact on student achievement.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457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20" y="295396"/>
            <a:ext cx="10274036" cy="768096"/>
          </a:xfrm>
        </p:spPr>
        <p:txBody>
          <a:bodyPr>
            <a:normAutofit/>
          </a:bodyPr>
          <a:lstStyle/>
          <a:p>
            <a:r>
              <a:rPr lang="en-US" sz="44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ompetency? 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F2C8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F2C8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554480" y="2040682"/>
            <a:ext cx="1033272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Reality of Today’s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Classrooms </a:t>
            </a:r>
            <a:endParaRPr lang="ar-SA" alt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Classrooms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more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complex than ever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before.</a:t>
            </a:r>
            <a:endParaRPr lang="ar-SA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make hundreds of critical decisions every day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SA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more than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knowledge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—it requires adaptability and responsiveness.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4329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3795</TotalTime>
  <Words>1900</Words>
  <Application>Microsoft Office PowerPoint</Application>
  <PresentationFormat>Widescreen</PresentationFormat>
  <Paragraphs>221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Arial Regular</vt:lpstr>
      <vt:lpstr>Calibri</vt:lpstr>
      <vt:lpstr>Corbel</vt:lpstr>
      <vt:lpstr>Sabon Next LT</vt:lpstr>
      <vt:lpstr>Symbol</vt:lpstr>
      <vt:lpstr>Tahoma</vt:lpstr>
      <vt:lpstr>Times New Roman</vt:lpstr>
      <vt:lpstr>Wingdings</vt:lpstr>
      <vt:lpstr>Parallax</vt:lpstr>
      <vt:lpstr>Evaluation and Clinical Assessment in Nursing Education  </vt:lpstr>
      <vt:lpstr>Outline</vt:lpstr>
      <vt:lpstr>Objectives :</vt:lpstr>
      <vt:lpstr>Introduction</vt:lpstr>
      <vt:lpstr>Introduction</vt:lpstr>
      <vt:lpstr>Introduction</vt:lpstr>
      <vt:lpstr>Introduction</vt:lpstr>
      <vt:lpstr>What is competency? </vt:lpstr>
      <vt:lpstr>What is competency? </vt:lpstr>
      <vt:lpstr>Competency elements: </vt:lpstr>
      <vt:lpstr>Teachers’ competency as a concept</vt:lpstr>
      <vt:lpstr>Teachers’ competency as a concept</vt:lpstr>
      <vt:lpstr>Teachers’ competency as a concept</vt:lpstr>
      <vt:lpstr>Competency framework</vt:lpstr>
      <vt:lpstr>Teacher Competency Framework Cont.. </vt:lpstr>
      <vt:lpstr>Teacher Competency Framework Cont.. </vt:lpstr>
      <vt:lpstr>Teacher Competency Framework Cont.. </vt:lpstr>
      <vt:lpstr>Teacher Competency Framework Cont.. </vt:lpstr>
      <vt:lpstr>Teacher Competency Framework Cont.. </vt:lpstr>
      <vt:lpstr>Teacher Competency Framework Cont.. </vt:lpstr>
      <vt:lpstr>Teacher Competency Framework Cont.. </vt:lpstr>
      <vt:lpstr>Teacher Competency Framework Cont.. </vt:lpstr>
      <vt:lpstr>Teacher Competency Framework Cont.. </vt:lpstr>
      <vt:lpstr>Standards for teacher competency  Developed By The American Federation Of Teachers National Council On Measurement In Education</vt:lpstr>
      <vt:lpstr>Standards for teacher competency  Developed By The American Federation Of Teachers National Council On Measurement In Education</vt:lpstr>
      <vt:lpstr>The Scope of a Teacher's Professional Role and Responsibilities for Student Assessment</vt:lpstr>
      <vt:lpstr>The Scope of a Teacher's Professional Role and Responsibilities for Student Assessment</vt:lpstr>
      <vt:lpstr>The Scope of a Teacher's Professional Role and Responsibilities for Student Assessment</vt:lpstr>
      <vt:lpstr>The Scope of a Teacher's Professional Role and Responsibilities for Student Assessment</vt:lpstr>
      <vt:lpstr>The Scope of a Teacher's Professional Role and Responsibilities for Student Assessment</vt:lpstr>
      <vt:lpstr>The Scope of a Teacher's Professional Role and Responsibilities for Student Assessment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professional value from nurses’ perspective</dc:title>
  <dc:creator>Noona Yoyo</dc:creator>
  <cp:lastModifiedBy>Microsoft account</cp:lastModifiedBy>
  <cp:revision>90</cp:revision>
  <dcterms:created xsi:type="dcterms:W3CDTF">2023-05-09T19:58:31Z</dcterms:created>
  <dcterms:modified xsi:type="dcterms:W3CDTF">2025-05-08T05:55:46Z</dcterms:modified>
</cp:coreProperties>
</file>